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3" r:id="rId5"/>
    <p:sldId id="26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267" r:id="rId14"/>
    <p:sldId id="292" r:id="rId15"/>
    <p:sldId id="268" r:id="rId16"/>
    <p:sldId id="269" r:id="rId17"/>
    <p:sldId id="272" r:id="rId18"/>
    <p:sldId id="294" r:id="rId19"/>
    <p:sldId id="274" r:id="rId20"/>
    <p:sldId id="277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pos="785" userDrawn="1">
          <p15:clr>
            <a:srgbClr val="A4A3A4"/>
          </p15:clr>
        </p15:guide>
        <p15:guide id="2" orient="horz" pos="8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6"/>
  </p:normalViewPr>
  <p:slideViewPr>
    <p:cSldViewPr snapToGrid="0" snapToObjects="1">
      <p:cViewPr varScale="1">
        <p:scale>
          <a:sx n="49" d="100"/>
          <a:sy n="49" d="100"/>
        </p:scale>
        <p:origin x="480" y="184"/>
      </p:cViewPr>
      <p:guideLst>
        <p:guide pos="785"/>
        <p:guide orient="horz" pos="8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4872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"/><Relationship Id="rId9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7293" y="-27284"/>
            <a:ext cx="20903669" cy="1374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88207" y="11195474"/>
            <a:ext cx="24384001" cy="1146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Изображение" descr="Изображение"/>
          <p:cNvPicPr>
            <a:picLocks noChangeAspect="1"/>
          </p:cNvPicPr>
          <p:nvPr/>
        </p:nvPicPr>
        <p:blipFill>
          <a:blip r:embed="rId4">
            <a:alphaModFix amt="55153"/>
          </a:blip>
          <a:stretch>
            <a:fillRect/>
          </a:stretch>
        </p:blipFill>
        <p:spPr>
          <a:xfrm>
            <a:off x="18645954" y="-6411918"/>
            <a:ext cx="24384001" cy="11462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Изображение" descr="Изображение"/>
          <p:cNvPicPr>
            <a:picLocks noChangeAspect="1"/>
          </p:cNvPicPr>
          <p:nvPr/>
        </p:nvPicPr>
        <p:blipFill>
          <a:blip r:embed="rId4">
            <a:alphaModFix amt="55153"/>
          </a:blip>
          <a:srcRect l="52331"/>
          <a:stretch>
            <a:fillRect/>
          </a:stretch>
        </p:blipFill>
        <p:spPr>
          <a:xfrm>
            <a:off x="14947007" y="11130812"/>
            <a:ext cx="11623471" cy="1146216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Финансирование вашего проекта на льготных условиях кредитования"/>
          <p:cNvSpPr txBox="1"/>
          <p:nvPr/>
        </p:nvSpPr>
        <p:spPr>
          <a:xfrm>
            <a:off x="1224975" y="5286851"/>
            <a:ext cx="10994950" cy="2969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9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Финансирование</a:t>
            </a:r>
            <a:r>
              <a:rPr b="0" dirty="0"/>
              <a:t> </a:t>
            </a:r>
            <a:r>
              <a:rPr b="0" dirty="0" err="1"/>
              <a:t>вашего</a:t>
            </a:r>
            <a:r>
              <a:rPr b="0" dirty="0"/>
              <a:t> </a:t>
            </a:r>
            <a:r>
              <a:rPr b="0" dirty="0" err="1"/>
              <a:t>проекта</a:t>
            </a:r>
            <a:r>
              <a:rPr b="0" dirty="0"/>
              <a:t> </a:t>
            </a:r>
            <a:r>
              <a:rPr b="0" dirty="0" err="1"/>
              <a:t>на</a:t>
            </a:r>
            <a:r>
              <a:rPr b="0" dirty="0"/>
              <a:t> </a:t>
            </a:r>
            <a:r>
              <a:rPr b="0" dirty="0" err="1"/>
              <a:t>льготных</a:t>
            </a:r>
            <a:r>
              <a:rPr b="0" dirty="0"/>
              <a:t> </a:t>
            </a:r>
            <a:r>
              <a:rPr b="0" dirty="0" err="1"/>
              <a:t>условиях</a:t>
            </a:r>
            <a:r>
              <a:rPr b="0" dirty="0"/>
              <a:t> </a:t>
            </a:r>
            <a:r>
              <a:rPr b="0" dirty="0" err="1"/>
              <a:t>кредитования</a:t>
            </a:r>
            <a:endParaRPr b="0" dirty="0"/>
          </a:p>
        </p:txBody>
      </p:sp>
      <p:pic>
        <p:nvPicPr>
          <p:cNvPr id="133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3056" y="5969170"/>
            <a:ext cx="6604766" cy="177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28746" y="-9055404"/>
            <a:ext cx="24384001" cy="1146216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На территории Российской Федерации"/>
          <p:cNvSpPr txBox="1"/>
          <p:nvPr/>
        </p:nvSpPr>
        <p:spPr>
          <a:xfrm>
            <a:off x="1224975" y="8766663"/>
            <a:ext cx="9339150" cy="615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37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н</a:t>
            </a:r>
            <a:r>
              <a:rPr b="0" dirty="0"/>
              <a:t>а </a:t>
            </a:r>
            <a:r>
              <a:rPr b="0" dirty="0" err="1"/>
              <a:t>территории</a:t>
            </a:r>
            <a:r>
              <a:rPr b="0" dirty="0"/>
              <a:t> </a:t>
            </a:r>
            <a:r>
              <a:rPr b="0" dirty="0" err="1"/>
              <a:t>Российской</a:t>
            </a:r>
            <a:r>
              <a:rPr b="0" dirty="0"/>
              <a:t> </a:t>
            </a:r>
            <a:r>
              <a:rPr b="0" dirty="0" err="1"/>
              <a:t>Федерации</a:t>
            </a:r>
            <a:endParaRPr b="0" dirty="0"/>
          </a:p>
        </p:txBody>
      </p:sp>
      <p:pic>
        <p:nvPicPr>
          <p:cNvPr id="137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3659" y="8766663"/>
            <a:ext cx="2086743" cy="148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7091" y="9329069"/>
            <a:ext cx="3876546" cy="73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31.914" end="21922.19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5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33.8727" end="18475.43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99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37.79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482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Стоимость средств:…"/>
          <p:cNvSpPr txBox="1"/>
          <p:nvPr/>
        </p:nvSpPr>
        <p:spPr>
          <a:xfrm>
            <a:off x="8438854" y="5816804"/>
            <a:ext cx="4198885" cy="8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dirty="0" err="1"/>
              <a:t>Стоимость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:</a:t>
            </a:r>
          </a:p>
          <a:p>
            <a: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dirty="0" err="1"/>
              <a:t>ключевая</a:t>
            </a:r>
            <a:r>
              <a:rPr dirty="0"/>
              <a:t> </a:t>
            </a:r>
            <a:r>
              <a:rPr dirty="0" err="1"/>
              <a:t>ставка</a:t>
            </a:r>
            <a:r>
              <a:rPr dirty="0"/>
              <a:t> + 1-3%</a:t>
            </a:r>
          </a:p>
        </p:txBody>
      </p:sp>
      <p:sp>
        <p:nvSpPr>
          <p:cNvPr id="378" name="Финансовые каникулы до 24 месяцев"/>
          <p:cNvSpPr txBox="1"/>
          <p:nvPr/>
        </p:nvSpPr>
        <p:spPr>
          <a:xfrm>
            <a:off x="13632857" y="5816804"/>
            <a:ext cx="4003938" cy="8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t>Финансовые каникулы до 24 месяцев</a:t>
            </a:r>
          </a:p>
        </p:txBody>
      </p:sp>
      <p:sp>
        <p:nvSpPr>
          <p:cNvPr id="379" name="Это не только удобно, но и выгодно"/>
          <p:cNvSpPr txBox="1"/>
          <p:nvPr/>
        </p:nvSpPr>
        <p:spPr>
          <a:xfrm>
            <a:off x="1221009" y="1196448"/>
            <a:ext cx="16863591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Это</a:t>
            </a:r>
            <a:r>
              <a:rPr b="0" dirty="0"/>
              <a:t> </a:t>
            </a:r>
            <a:r>
              <a:rPr b="0" dirty="0" err="1"/>
              <a:t>не</a:t>
            </a:r>
            <a:r>
              <a:rPr b="0" dirty="0"/>
              <a:t> </a:t>
            </a:r>
            <a:r>
              <a:rPr b="0" dirty="0" err="1"/>
              <a:t>только</a:t>
            </a:r>
            <a:r>
              <a:rPr b="0" dirty="0"/>
              <a:t> </a:t>
            </a:r>
            <a:r>
              <a:rPr b="0" dirty="0" err="1"/>
              <a:t>удобно</a:t>
            </a:r>
            <a:r>
              <a:rPr b="0" dirty="0"/>
              <a:t>, </a:t>
            </a:r>
            <a:r>
              <a:rPr b="0" dirty="0" err="1"/>
              <a:t>но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выгодно</a:t>
            </a:r>
            <a:endParaRPr b="0" dirty="0"/>
          </a:p>
        </p:txBody>
      </p:sp>
      <p:grpSp>
        <p:nvGrpSpPr>
          <p:cNvPr id="382" name="Группа"/>
          <p:cNvGrpSpPr/>
          <p:nvPr/>
        </p:nvGrpSpPr>
        <p:grpSpPr>
          <a:xfrm>
            <a:off x="861960" y="3461517"/>
            <a:ext cx="6493647" cy="7215623"/>
            <a:chOff x="0" y="0"/>
            <a:chExt cx="6493645" cy="7215621"/>
          </a:xfrm>
        </p:grpSpPr>
        <p:pic>
          <p:nvPicPr>
            <p:cNvPr id="380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422"/>
            </a:blip>
            <a:stretch>
              <a:fillRect/>
            </a:stretch>
          </p:blipFill>
          <p:spPr>
            <a:xfrm>
              <a:off x="0" y="0"/>
              <a:ext cx="6493646" cy="7215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Группа" descr="Группа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753" y="496424"/>
              <a:ext cx="5600140" cy="6222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" name="Льготные условия финансирования…"/>
          <p:cNvSpPr txBox="1"/>
          <p:nvPr/>
        </p:nvSpPr>
        <p:spPr>
          <a:xfrm>
            <a:off x="1771806" y="6139181"/>
            <a:ext cx="4673955" cy="186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 b="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dirty="0" err="1"/>
              <a:t>Льготные</a:t>
            </a:r>
            <a:r>
              <a:rPr dirty="0"/>
              <a:t> </a:t>
            </a:r>
            <a:r>
              <a:rPr dirty="0" err="1"/>
              <a:t>условия</a:t>
            </a:r>
            <a:r>
              <a:rPr dirty="0"/>
              <a:t> </a:t>
            </a:r>
            <a:r>
              <a:rPr dirty="0" err="1"/>
              <a:t>финансирования</a:t>
            </a:r>
            <a:endParaRPr dirty="0"/>
          </a:p>
          <a:p>
            <a:pPr>
              <a:defRPr sz="4000" b="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dirty="0" err="1"/>
              <a:t>вашего</a:t>
            </a:r>
            <a:r>
              <a:rPr dirty="0"/>
              <a:t> </a:t>
            </a:r>
            <a:r>
              <a:rPr dirty="0" err="1"/>
              <a:t>проекта</a:t>
            </a:r>
            <a:endParaRPr dirty="0"/>
          </a:p>
        </p:txBody>
      </p:sp>
      <p:sp>
        <p:nvSpPr>
          <p:cNvPr id="384" name="Доля собственных средств от 10% от бюджета проекта"/>
          <p:cNvSpPr txBox="1"/>
          <p:nvPr/>
        </p:nvSpPr>
        <p:spPr>
          <a:xfrm>
            <a:off x="18631913" y="5816804"/>
            <a:ext cx="4773400" cy="8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t>Доля собственных средств от 10% от бюджета проекта</a:t>
            </a:r>
          </a:p>
        </p:txBody>
      </p:sp>
      <p:pic>
        <p:nvPicPr>
          <p:cNvPr id="385" name="Изображение" descr="Изображение"/>
          <p:cNvPicPr>
            <a:picLocks noChangeAspect="1"/>
          </p:cNvPicPr>
          <p:nvPr/>
        </p:nvPicPr>
        <p:blipFill>
          <a:blip r:embed="rId3"/>
          <a:srcRect l="23270"/>
          <a:stretch>
            <a:fillRect/>
          </a:stretch>
        </p:blipFill>
        <p:spPr>
          <a:xfrm>
            <a:off x="7874889" y="8621345"/>
            <a:ext cx="18709713" cy="127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Прямоугольник"/>
          <p:cNvSpPr/>
          <p:nvPr/>
        </p:nvSpPr>
        <p:spPr>
          <a:xfrm>
            <a:off x="8020050" y="5874592"/>
            <a:ext cx="237651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" name="Прямоугольник"/>
          <p:cNvSpPr/>
          <p:nvPr/>
        </p:nvSpPr>
        <p:spPr>
          <a:xfrm>
            <a:off x="13156903" y="5874592"/>
            <a:ext cx="237652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8" name="Прямоугольник"/>
          <p:cNvSpPr/>
          <p:nvPr/>
        </p:nvSpPr>
        <p:spPr>
          <a:xfrm>
            <a:off x="18113078" y="5874592"/>
            <a:ext cx="237652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Срок реализации проекта: до 15 лет"/>
          <p:cNvSpPr txBox="1"/>
          <p:nvPr/>
        </p:nvSpPr>
        <p:spPr>
          <a:xfrm>
            <a:off x="8438854" y="7440618"/>
            <a:ext cx="4198885" cy="8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t>Срок реализации проекта: до 15 лет</a:t>
            </a:r>
          </a:p>
        </p:txBody>
      </p:sp>
      <p:sp>
        <p:nvSpPr>
          <p:cNvPr id="390" name="Любая стадия проработки проекта"/>
          <p:cNvSpPr txBox="1"/>
          <p:nvPr/>
        </p:nvSpPr>
        <p:spPr>
          <a:xfrm>
            <a:off x="13632857" y="7440618"/>
            <a:ext cx="4003938" cy="8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t>Любая стадия проработки проекта</a:t>
            </a:r>
          </a:p>
        </p:txBody>
      </p:sp>
      <p:sp>
        <p:nvSpPr>
          <p:cNvPr id="391" name="Специальные предложения от партнеров"/>
          <p:cNvSpPr txBox="1"/>
          <p:nvPr/>
        </p:nvSpPr>
        <p:spPr>
          <a:xfrm>
            <a:off x="18631913" y="7440618"/>
            <a:ext cx="4773400" cy="8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t>Специальные предложения от партнеров </a:t>
            </a:r>
          </a:p>
        </p:txBody>
      </p:sp>
      <p:sp>
        <p:nvSpPr>
          <p:cNvPr id="392" name="Прямоугольник"/>
          <p:cNvSpPr/>
          <p:nvPr/>
        </p:nvSpPr>
        <p:spPr>
          <a:xfrm>
            <a:off x="8020050" y="7498406"/>
            <a:ext cx="237651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Прямоугольник"/>
          <p:cNvSpPr/>
          <p:nvPr/>
        </p:nvSpPr>
        <p:spPr>
          <a:xfrm>
            <a:off x="13156903" y="7498406"/>
            <a:ext cx="237652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4" name="Прямоугольник"/>
          <p:cNvSpPr/>
          <p:nvPr/>
        </p:nvSpPr>
        <p:spPr>
          <a:xfrm>
            <a:off x="18113078" y="7498406"/>
            <a:ext cx="237652" cy="675236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6CB2613E-D3F4-C142-A003-3B703911609E}"/>
              </a:ext>
            </a:extLst>
          </p:cNvPr>
          <p:cNvSpPr txBox="1"/>
          <p:nvPr/>
        </p:nvSpPr>
        <p:spPr>
          <a:xfrm>
            <a:off x="1192646" y="1186741"/>
            <a:ext cx="16598965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algn="l"/>
            <a:r>
              <a:rPr sz="7500" b="0" dirty="0" err="1"/>
              <a:t>Возможные</a:t>
            </a:r>
            <a:r>
              <a:rPr sz="7500" b="0" dirty="0"/>
              <a:t> </a:t>
            </a:r>
            <a:r>
              <a:rPr sz="7500" b="0" dirty="0" err="1"/>
              <a:t>меры</a:t>
            </a:r>
            <a:r>
              <a:rPr sz="7500" b="0" dirty="0"/>
              <a:t> </a:t>
            </a:r>
            <a:r>
              <a:rPr sz="7500" b="0" dirty="0" err="1"/>
              <a:t>поддержки</a:t>
            </a:r>
            <a:r>
              <a:rPr sz="7500" b="0" dirty="0"/>
              <a:t> </a:t>
            </a:r>
            <a:r>
              <a:rPr sz="7500" b="0" dirty="0" err="1"/>
              <a:t>институтов</a:t>
            </a:r>
            <a:r>
              <a:rPr sz="7500" b="0" dirty="0"/>
              <a:t> </a:t>
            </a:r>
            <a:r>
              <a:rPr sz="7500" b="0" dirty="0" err="1"/>
              <a:t>развития</a:t>
            </a:r>
            <a:endParaRPr sz="7500" b="0" dirty="0"/>
          </a:p>
        </p:txBody>
      </p:sp>
      <p:sp>
        <p:nvSpPr>
          <p:cNvPr id="66" name="Поручительство…">
            <a:extLst>
              <a:ext uri="{FF2B5EF4-FFF2-40B4-BE49-F238E27FC236}">
                <a16:creationId xmlns:a16="http://schemas.microsoft.com/office/drawing/2014/main" id="{63111E20-A3F4-0F49-8183-852743710FD6}"/>
              </a:ext>
            </a:extLst>
          </p:cNvPr>
          <p:cNvSpPr txBox="1"/>
          <p:nvPr/>
        </p:nvSpPr>
        <p:spPr>
          <a:xfrm>
            <a:off x="12761930" y="5612244"/>
            <a:ext cx="4775276" cy="1435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6875" lvl="2" indent="-396875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Поручительство</a:t>
            </a:r>
            <a:endParaRPr dirty="0"/>
          </a:p>
          <a:p>
            <a:pPr marL="396875" lvl="2" indent="-396875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Залоги</a:t>
            </a:r>
            <a:endParaRPr dirty="0"/>
          </a:p>
          <a:p>
            <a:pPr marL="396875" lvl="2" indent="-396875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Независимые</a:t>
            </a:r>
            <a:r>
              <a:rPr dirty="0"/>
              <a:t> </a:t>
            </a:r>
            <a:r>
              <a:rPr dirty="0" err="1"/>
              <a:t>гарантии</a:t>
            </a:r>
            <a:endParaRPr dirty="0"/>
          </a:p>
        </p:txBody>
      </p:sp>
      <p:grpSp>
        <p:nvGrpSpPr>
          <p:cNvPr id="67" name="Группа">
            <a:extLst>
              <a:ext uri="{FF2B5EF4-FFF2-40B4-BE49-F238E27FC236}">
                <a16:creationId xmlns:a16="http://schemas.microsoft.com/office/drawing/2014/main" id="{44BFF6EE-32CA-1841-8C3C-E4BA6B505277}"/>
              </a:ext>
            </a:extLst>
          </p:cNvPr>
          <p:cNvGrpSpPr/>
          <p:nvPr/>
        </p:nvGrpSpPr>
        <p:grpSpPr>
          <a:xfrm>
            <a:off x="12479921" y="4071268"/>
            <a:ext cx="7071825" cy="1372112"/>
            <a:chOff x="-1" y="-252915"/>
            <a:chExt cx="7071821" cy="1372107"/>
          </a:xfrm>
        </p:grpSpPr>
        <p:sp>
          <p:nvSpPr>
            <p:cNvPr id="68" name="Сквиркл">
              <a:extLst>
                <a:ext uri="{FF2B5EF4-FFF2-40B4-BE49-F238E27FC236}">
                  <a16:creationId xmlns:a16="http://schemas.microsoft.com/office/drawing/2014/main" id="{B85E705E-B286-754F-913D-AB6684722875}"/>
                </a:ext>
              </a:extLst>
            </p:cNvPr>
            <p:cNvSpPr/>
            <p:nvPr/>
          </p:nvSpPr>
          <p:spPr>
            <a:xfrm>
              <a:off x="-1" y="-252915"/>
              <a:ext cx="7071821" cy="1372107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" name="Корпорация МСП">
              <a:extLst>
                <a:ext uri="{FF2B5EF4-FFF2-40B4-BE49-F238E27FC236}">
                  <a16:creationId xmlns:a16="http://schemas.microsoft.com/office/drawing/2014/main" id="{4A6C563B-0DF0-0B45-BF4A-EFBBD5898964}"/>
                </a:ext>
              </a:extLst>
            </p:cNvPr>
            <p:cNvSpPr txBox="1"/>
            <p:nvPr/>
          </p:nvSpPr>
          <p:spPr>
            <a:xfrm>
              <a:off x="456416" y="-41489"/>
              <a:ext cx="6393803" cy="1025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49580">
                <a:spcBef>
                  <a:spcPts val="1000"/>
                </a:spcBef>
                <a:defRPr b="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lang="ru-RU" dirty="0"/>
                <a:t>Корпорация МСП (Региональные гарантийные фонды)</a:t>
              </a:r>
            </a:p>
          </p:txBody>
        </p:sp>
      </p:grpSp>
      <p:sp>
        <p:nvSpPr>
          <p:cNvPr id="70" name="Компенсация затрат на патентование за рубежом…">
            <a:extLst>
              <a:ext uri="{FF2B5EF4-FFF2-40B4-BE49-F238E27FC236}">
                <a16:creationId xmlns:a16="http://schemas.microsoft.com/office/drawing/2014/main" id="{C6F2CA40-B265-414E-96D7-906CC1E62609}"/>
              </a:ext>
            </a:extLst>
          </p:cNvPr>
          <p:cNvSpPr txBox="1"/>
          <p:nvPr/>
        </p:nvSpPr>
        <p:spPr>
          <a:xfrm>
            <a:off x="1235458" y="5038728"/>
            <a:ext cx="10367694" cy="484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Услуги по страховой поддержке экспортера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Гарантийная поддержка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Компенсация по экспортным кредитам коммерческих банков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Страхование краткосрочной дебиторской задолженности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Компенсация</a:t>
            </a:r>
            <a:r>
              <a:rPr dirty="0"/>
              <a:t> </a:t>
            </a:r>
            <a:r>
              <a:rPr dirty="0" err="1"/>
              <a:t>части</a:t>
            </a:r>
            <a:r>
              <a:rPr dirty="0"/>
              <a:t> </a:t>
            </a:r>
            <a:r>
              <a:rPr dirty="0" err="1"/>
              <a:t>затрат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транспортировку</a:t>
            </a:r>
            <a:r>
              <a:rPr dirty="0"/>
              <a:t> </a:t>
            </a:r>
            <a:r>
              <a:rPr dirty="0" err="1"/>
              <a:t>сельскохозяйственной</a:t>
            </a:r>
            <a:r>
              <a:rPr dirty="0"/>
              <a:t> и </a:t>
            </a:r>
            <a:r>
              <a:rPr dirty="0" err="1"/>
              <a:t>продовольственной</a:t>
            </a:r>
            <a:r>
              <a:rPr dirty="0"/>
              <a:t> </a:t>
            </a:r>
            <a:r>
              <a:rPr dirty="0" err="1"/>
              <a:t>продукции</a:t>
            </a:r>
            <a:endParaRPr dirty="0"/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FontTx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Компенсация затрат на патентование за рубежом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FontTx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 err="1"/>
              <a:t>Верхнеуровневый</a:t>
            </a:r>
            <a:r>
              <a:rPr lang="ru-RU" dirty="0"/>
              <a:t> поиск партнера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Поиск</a:t>
            </a:r>
            <a:r>
              <a:rPr dirty="0"/>
              <a:t> </a:t>
            </a:r>
            <a:r>
              <a:rPr dirty="0" err="1"/>
              <a:t>потенциальных</a:t>
            </a:r>
            <a:r>
              <a:rPr dirty="0"/>
              <a:t> </a:t>
            </a:r>
            <a:r>
              <a:rPr dirty="0" err="1"/>
              <a:t>иностранных</a:t>
            </a:r>
            <a:r>
              <a:rPr dirty="0"/>
              <a:t> </a:t>
            </a:r>
            <a:r>
              <a:rPr dirty="0" err="1"/>
              <a:t>покупателей</a:t>
            </a:r>
            <a:r>
              <a:rPr dirty="0"/>
              <a:t>, </a:t>
            </a:r>
            <a:r>
              <a:rPr dirty="0" err="1"/>
              <a:t>включая</a:t>
            </a:r>
            <a:r>
              <a:rPr dirty="0"/>
              <a:t> </a:t>
            </a:r>
            <a:r>
              <a:rPr dirty="0" err="1"/>
              <a:t>предварительный</a:t>
            </a:r>
            <a:r>
              <a:rPr dirty="0"/>
              <a:t> </a:t>
            </a:r>
            <a:r>
              <a:rPr dirty="0" err="1"/>
              <a:t>контакт</a:t>
            </a:r>
            <a:r>
              <a:rPr dirty="0"/>
              <a:t> и </a:t>
            </a:r>
            <a:r>
              <a:rPr dirty="0" err="1"/>
              <a:t>проверку</a:t>
            </a:r>
            <a:r>
              <a:rPr dirty="0"/>
              <a:t> </a:t>
            </a:r>
            <a:r>
              <a:rPr dirty="0" err="1"/>
              <a:t>интереса</a:t>
            </a:r>
            <a:endParaRPr dirty="0"/>
          </a:p>
        </p:txBody>
      </p:sp>
      <p:grpSp>
        <p:nvGrpSpPr>
          <p:cNvPr id="71" name="Группа">
            <a:extLst>
              <a:ext uri="{FF2B5EF4-FFF2-40B4-BE49-F238E27FC236}">
                <a16:creationId xmlns:a16="http://schemas.microsoft.com/office/drawing/2014/main" id="{11C9BB00-7427-424D-B301-017CCCBF8A01}"/>
              </a:ext>
            </a:extLst>
          </p:cNvPr>
          <p:cNvGrpSpPr/>
          <p:nvPr/>
        </p:nvGrpSpPr>
        <p:grpSpPr>
          <a:xfrm>
            <a:off x="953450" y="4062923"/>
            <a:ext cx="6393121" cy="811303"/>
            <a:chOff x="0" y="0"/>
            <a:chExt cx="6393119" cy="811301"/>
          </a:xfrm>
        </p:grpSpPr>
        <p:sp>
          <p:nvSpPr>
            <p:cNvPr id="72" name="Сквиркл">
              <a:extLst>
                <a:ext uri="{FF2B5EF4-FFF2-40B4-BE49-F238E27FC236}">
                  <a16:creationId xmlns:a16="http://schemas.microsoft.com/office/drawing/2014/main" id="{3BD23349-DF22-1146-B856-8565E44C35AF}"/>
                </a:ext>
              </a:extLst>
            </p:cNvPr>
            <p:cNvSpPr/>
            <p:nvPr/>
          </p:nvSpPr>
          <p:spPr>
            <a:xfrm>
              <a:off x="0" y="0"/>
              <a:ext cx="6393120" cy="811302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" name="Российский экспортный центр">
              <a:extLst>
                <a:ext uri="{FF2B5EF4-FFF2-40B4-BE49-F238E27FC236}">
                  <a16:creationId xmlns:a16="http://schemas.microsoft.com/office/drawing/2014/main" id="{50647FB6-B8B4-8D45-9F6B-6C72F9F791C4}"/>
                </a:ext>
              </a:extLst>
            </p:cNvPr>
            <p:cNvSpPr txBox="1"/>
            <p:nvPr/>
          </p:nvSpPr>
          <p:spPr>
            <a:xfrm>
              <a:off x="281320" y="192227"/>
              <a:ext cx="5830825" cy="477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49580">
                <a:spcBef>
                  <a:spcPts val="1000"/>
                </a:spcBef>
                <a:defRPr b="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dirty="0" err="1"/>
                <a:t>Российский</a:t>
              </a:r>
              <a:r>
                <a:rPr dirty="0"/>
                <a:t> </a:t>
              </a:r>
              <a:r>
                <a:rPr dirty="0" err="1"/>
                <a:t>экспортный</a:t>
              </a:r>
              <a:r>
                <a:rPr dirty="0"/>
                <a:t> </a:t>
              </a:r>
              <a:r>
                <a:rPr dirty="0" err="1"/>
                <a:t>центр</a:t>
              </a:r>
              <a:endParaRPr dirty="0"/>
            </a:p>
          </p:txBody>
        </p:sp>
      </p:grpSp>
      <p:sp>
        <p:nvSpPr>
          <p:cNvPr id="74" name="Субсидирование создания объектов инфраструктуры инвестпроектов…">
            <a:extLst>
              <a:ext uri="{FF2B5EF4-FFF2-40B4-BE49-F238E27FC236}">
                <a16:creationId xmlns:a16="http://schemas.microsoft.com/office/drawing/2014/main" id="{1C5DDD4E-7786-8440-A471-B7AC7F73DA38}"/>
              </a:ext>
            </a:extLst>
          </p:cNvPr>
          <p:cNvSpPr txBox="1"/>
          <p:nvPr/>
        </p:nvSpPr>
        <p:spPr>
          <a:xfrm>
            <a:off x="12761930" y="8684888"/>
            <a:ext cx="6393120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Субсидирование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dirty="0" err="1"/>
              <a:t>объектов</a:t>
            </a:r>
            <a:r>
              <a:rPr dirty="0"/>
              <a:t> </a:t>
            </a:r>
            <a:r>
              <a:rPr dirty="0" err="1"/>
              <a:t>инфраструктуры</a:t>
            </a:r>
            <a:r>
              <a:rPr dirty="0"/>
              <a:t> </a:t>
            </a:r>
            <a:r>
              <a:rPr dirty="0" err="1"/>
              <a:t>инвестпроектов</a:t>
            </a:r>
            <a:r>
              <a:rPr dirty="0"/>
              <a:t> </a:t>
            </a:r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lang="ru-RU" dirty="0"/>
              <a:t>Займы юридическим лицам для реализации </a:t>
            </a:r>
            <a:r>
              <a:rPr lang="ru-RU" dirty="0" err="1"/>
              <a:t>инвестпроектов</a:t>
            </a:r>
            <a:r>
              <a:rPr lang="ru-RU" dirty="0"/>
              <a:t> в моногородах</a:t>
            </a:r>
          </a:p>
        </p:txBody>
      </p:sp>
      <p:grpSp>
        <p:nvGrpSpPr>
          <p:cNvPr id="75" name="Группа">
            <a:extLst>
              <a:ext uri="{FF2B5EF4-FFF2-40B4-BE49-F238E27FC236}">
                <a16:creationId xmlns:a16="http://schemas.microsoft.com/office/drawing/2014/main" id="{E4BEEF7E-A4E4-594D-A409-3A9357E15109}"/>
              </a:ext>
            </a:extLst>
          </p:cNvPr>
          <p:cNvGrpSpPr/>
          <p:nvPr/>
        </p:nvGrpSpPr>
        <p:grpSpPr>
          <a:xfrm>
            <a:off x="12479922" y="7709083"/>
            <a:ext cx="5965585" cy="1701052"/>
            <a:chOff x="0" y="0"/>
            <a:chExt cx="5965583" cy="1701050"/>
          </a:xfrm>
        </p:grpSpPr>
        <p:sp>
          <p:nvSpPr>
            <p:cNvPr id="76" name="Сквиркл">
              <a:extLst>
                <a:ext uri="{FF2B5EF4-FFF2-40B4-BE49-F238E27FC236}">
                  <a16:creationId xmlns:a16="http://schemas.microsoft.com/office/drawing/2014/main" id="{57C813B7-195E-B548-B33D-1E18B2997A4A}"/>
                </a:ext>
              </a:extLst>
            </p:cNvPr>
            <p:cNvSpPr/>
            <p:nvPr/>
          </p:nvSpPr>
          <p:spPr>
            <a:xfrm>
              <a:off x="0" y="0"/>
              <a:ext cx="5965584" cy="811302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" name="Фонд развития моногородов">
              <a:extLst>
                <a:ext uri="{FF2B5EF4-FFF2-40B4-BE49-F238E27FC236}">
                  <a16:creationId xmlns:a16="http://schemas.microsoft.com/office/drawing/2014/main" id="{03EF8282-3479-4F49-95F9-B7EA68DB94F8}"/>
                </a:ext>
              </a:extLst>
            </p:cNvPr>
            <p:cNvSpPr/>
            <p:nvPr/>
          </p:nvSpPr>
          <p:spPr>
            <a:xfrm>
              <a:off x="281321" y="431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49580">
                <a:spcBef>
                  <a:spcPts val="1000"/>
                </a:spcBef>
                <a:defRPr b="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dirty="0" err="1"/>
                <a:t>Фонд</a:t>
              </a:r>
              <a:r>
                <a:rPr dirty="0"/>
                <a:t> </a:t>
              </a:r>
              <a:r>
                <a:rPr dirty="0" err="1"/>
                <a:t>развития</a:t>
              </a:r>
              <a:r>
                <a:rPr dirty="0"/>
                <a:t> </a:t>
              </a:r>
              <a:r>
                <a:rPr dirty="0" err="1"/>
                <a:t>моногородов</a:t>
              </a:r>
              <a:endParaRPr dirty="0"/>
            </a:p>
          </p:txBody>
        </p:sp>
      </p:grpSp>
      <p:sp>
        <p:nvSpPr>
          <p:cNvPr id="78" name="Венчурные фонды…">
            <a:extLst>
              <a:ext uri="{FF2B5EF4-FFF2-40B4-BE49-F238E27FC236}">
                <a16:creationId xmlns:a16="http://schemas.microsoft.com/office/drawing/2014/main" id="{9CD32FA1-D302-D342-B4FE-FABF8D32D3C8}"/>
              </a:ext>
            </a:extLst>
          </p:cNvPr>
          <p:cNvSpPr txBox="1"/>
          <p:nvPr/>
        </p:nvSpPr>
        <p:spPr>
          <a:xfrm>
            <a:off x="1235457" y="11327554"/>
            <a:ext cx="10050580" cy="1435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Венчурные</a:t>
            </a:r>
            <a:r>
              <a:rPr dirty="0"/>
              <a:t> </a:t>
            </a:r>
            <a:r>
              <a:rPr dirty="0" err="1"/>
              <a:t>фонды</a:t>
            </a:r>
            <a:endParaRPr dirty="0"/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Фонд</a:t>
            </a:r>
            <a:r>
              <a:rPr dirty="0"/>
              <a:t> </a:t>
            </a:r>
            <a:r>
              <a:rPr dirty="0" err="1"/>
              <a:t>поддержки</a:t>
            </a:r>
            <a:r>
              <a:rPr dirty="0"/>
              <a:t> </a:t>
            </a:r>
            <a:r>
              <a:rPr dirty="0" err="1"/>
              <a:t>предпринимательства</a:t>
            </a:r>
            <a:endParaRPr dirty="0"/>
          </a:p>
          <a:p>
            <a:pPr marL="396874" indent="-396874" algn="l" defTabSz="449580">
              <a:spcBef>
                <a:spcPts val="1000"/>
              </a:spcBef>
              <a:buClr>
                <a:srgbClr val="2FA055"/>
              </a:buClr>
              <a:buSzPct val="125000"/>
              <a:buChar char="•"/>
              <a:defRPr sz="2500" b="0">
                <a:solidFill>
                  <a:srgbClr val="2F2F2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pPr>
            <a:r>
              <a:rPr dirty="0" err="1"/>
              <a:t>Частные</a:t>
            </a:r>
            <a:r>
              <a:rPr dirty="0"/>
              <a:t> </a:t>
            </a:r>
            <a:r>
              <a:rPr dirty="0" err="1"/>
              <a:t>инвестиции</a:t>
            </a:r>
            <a:endParaRPr dirty="0"/>
          </a:p>
        </p:txBody>
      </p:sp>
      <p:grpSp>
        <p:nvGrpSpPr>
          <p:cNvPr id="79" name="Группа">
            <a:extLst>
              <a:ext uri="{FF2B5EF4-FFF2-40B4-BE49-F238E27FC236}">
                <a16:creationId xmlns:a16="http://schemas.microsoft.com/office/drawing/2014/main" id="{6C0C6F5A-7DC8-BC40-960A-45F7894EF186}"/>
              </a:ext>
            </a:extLst>
          </p:cNvPr>
          <p:cNvGrpSpPr/>
          <p:nvPr/>
        </p:nvGrpSpPr>
        <p:grpSpPr>
          <a:xfrm>
            <a:off x="953450" y="10351749"/>
            <a:ext cx="8490161" cy="1701052"/>
            <a:chOff x="0" y="0"/>
            <a:chExt cx="8490160" cy="1701050"/>
          </a:xfrm>
        </p:grpSpPr>
        <p:sp>
          <p:nvSpPr>
            <p:cNvPr id="80" name="Сквиркл">
              <a:extLst>
                <a:ext uri="{FF2B5EF4-FFF2-40B4-BE49-F238E27FC236}">
                  <a16:creationId xmlns:a16="http://schemas.microsoft.com/office/drawing/2014/main" id="{9BFE46F6-D3FF-5741-843B-729CAFF1D758}"/>
                </a:ext>
              </a:extLst>
            </p:cNvPr>
            <p:cNvSpPr/>
            <p:nvPr/>
          </p:nvSpPr>
          <p:spPr>
            <a:xfrm>
              <a:off x="0" y="0"/>
              <a:ext cx="8490161" cy="811302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1" name="Возможность привлечения со-инвесторов">
              <a:extLst>
                <a:ext uri="{FF2B5EF4-FFF2-40B4-BE49-F238E27FC236}">
                  <a16:creationId xmlns:a16="http://schemas.microsoft.com/office/drawing/2014/main" id="{50CFBFC8-A00A-DB40-9ECD-478FEC33693A}"/>
                </a:ext>
              </a:extLst>
            </p:cNvPr>
            <p:cNvSpPr/>
            <p:nvPr/>
          </p:nvSpPr>
          <p:spPr>
            <a:xfrm>
              <a:off x="281320" y="431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49580">
                <a:spcBef>
                  <a:spcPts val="1000"/>
                </a:spcBef>
                <a:defRPr b="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dirty="0" err="1"/>
                <a:t>Возможность</a:t>
              </a:r>
              <a:r>
                <a:rPr dirty="0"/>
                <a:t> </a:t>
              </a:r>
              <a:r>
                <a:rPr dirty="0" err="1"/>
                <a:t>привлечения</a:t>
              </a:r>
              <a:r>
                <a:rPr dirty="0"/>
                <a:t> </a:t>
              </a:r>
              <a:r>
                <a:rPr dirty="0" err="1"/>
                <a:t>со-инвесторов</a:t>
              </a:r>
              <a:endParaRPr dirty="0"/>
            </a:p>
          </p:txBody>
        </p:sp>
      </p:grpSp>
      <p:pic>
        <p:nvPicPr>
          <p:cNvPr id="82" name="Изображение" descr="Изображение">
            <a:extLst>
              <a:ext uri="{FF2B5EF4-FFF2-40B4-BE49-F238E27FC236}">
                <a16:creationId xmlns:a16="http://schemas.microsoft.com/office/drawing/2014/main" id="{F8BF3762-0CC5-0143-BB11-AC1CDA07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70"/>
          <a:stretch>
            <a:fillRect/>
          </a:stretch>
        </p:blipFill>
        <p:spPr>
          <a:xfrm>
            <a:off x="19551746" y="8677142"/>
            <a:ext cx="18709713" cy="1275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Изображение" descr="Изображение">
            <a:extLst>
              <a:ext uri="{FF2B5EF4-FFF2-40B4-BE49-F238E27FC236}">
                <a16:creationId xmlns:a16="http://schemas.microsoft.com/office/drawing/2014/main" id="{17310CCF-9E9C-4F42-AF7C-DCA44367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70"/>
          <a:stretch>
            <a:fillRect/>
          </a:stretch>
        </p:blipFill>
        <p:spPr>
          <a:xfrm>
            <a:off x="21981438" y="-6429735"/>
            <a:ext cx="18709713" cy="12754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23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Партнёрские программы"/>
          <p:cNvSpPr txBox="1"/>
          <p:nvPr/>
        </p:nvSpPr>
        <p:spPr>
          <a:xfrm>
            <a:off x="6280125" y="1196448"/>
            <a:ext cx="11823750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Партнёрские программы</a:t>
            </a:r>
          </a:p>
        </p:txBody>
      </p:sp>
      <p:pic>
        <p:nvPicPr>
          <p:cNvPr id="397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55153"/>
          </a:blip>
          <a:stretch>
            <a:fillRect/>
          </a:stretch>
        </p:blipFill>
        <p:spPr>
          <a:xfrm>
            <a:off x="-1" y="11218159"/>
            <a:ext cx="24384001" cy="11462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55153"/>
          </a:blip>
          <a:stretch>
            <a:fillRect/>
          </a:stretch>
        </p:blipFill>
        <p:spPr>
          <a:xfrm>
            <a:off x="-19810128" y="-7666098"/>
            <a:ext cx="24384001" cy="11462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Изображение" descr="Изображе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87289" y="6887248"/>
            <a:ext cx="5492177" cy="142782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0" name="Снимок экрана 2020-05-05 в 11.21.29.png" descr="Снимок экрана 2020-05-05 в 11.21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1140" y="4187481"/>
            <a:ext cx="4099810" cy="126508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1" name="Снимок экрана 2020-05-05 в 11.21.40.png" descr="Снимок экрана 2020-05-05 в 11.21.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443" y="4072545"/>
            <a:ext cx="5435184" cy="15164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2" name="Снимок экрана 2020-05-05 в 11.22.08.png" descr="Снимок экрана 2020-05-05 в 11.22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292" y="6619041"/>
            <a:ext cx="2452808" cy="19642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3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1180" y="4394678"/>
            <a:ext cx="5171406" cy="8721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4" name="Снимок экрана 2020-05-22 в 13.03.04.png" descr="Снимок экрана 2020-05-22 в 13.03.04.png"/>
          <p:cNvPicPr>
            <a:picLocks noChangeAspect="1"/>
          </p:cNvPicPr>
          <p:nvPr/>
        </p:nvPicPr>
        <p:blipFill>
          <a:blip r:embed="rId8"/>
          <a:srcRect l="6602" t="15961" r="8811" b="11676"/>
          <a:stretch>
            <a:fillRect/>
          </a:stretch>
        </p:blipFill>
        <p:spPr>
          <a:xfrm>
            <a:off x="7067386" y="6713771"/>
            <a:ext cx="5170481" cy="16333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06" name="Региональные представительства в более чем 60 субъектах РФ"/>
          <p:cNvSpPr txBox="1"/>
          <p:nvPr/>
        </p:nvSpPr>
        <p:spPr>
          <a:xfrm>
            <a:off x="4103369" y="9854453"/>
            <a:ext cx="16177261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3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Региональные</a:t>
            </a:r>
            <a:r>
              <a:rPr b="0" dirty="0"/>
              <a:t> </a:t>
            </a:r>
            <a:r>
              <a:rPr b="0" dirty="0" err="1"/>
              <a:t>представительства</a:t>
            </a:r>
            <a:r>
              <a:rPr b="0" dirty="0"/>
              <a:t> </a:t>
            </a:r>
            <a:r>
              <a:rPr b="0" dirty="0" err="1"/>
              <a:t>в</a:t>
            </a:r>
            <a:r>
              <a:rPr b="0" dirty="0"/>
              <a:t> </a:t>
            </a:r>
            <a:r>
              <a:rPr b="0" dirty="0" err="1"/>
              <a:t>более</a:t>
            </a:r>
            <a:r>
              <a:rPr b="0" dirty="0"/>
              <a:t> </a:t>
            </a:r>
            <a:r>
              <a:rPr b="0" dirty="0" err="1"/>
              <a:t>чем</a:t>
            </a:r>
            <a:r>
              <a:rPr b="0" dirty="0"/>
              <a:t> 60 </a:t>
            </a:r>
            <a:r>
              <a:rPr b="0" dirty="0" err="1"/>
              <a:t>субъектах</a:t>
            </a:r>
            <a:r>
              <a:rPr b="0" dirty="0"/>
              <a:t> РФ</a:t>
            </a:r>
          </a:p>
        </p:txBody>
      </p:sp>
      <p:sp>
        <p:nvSpPr>
          <p:cNvPr id="407" name="Линия"/>
          <p:cNvSpPr/>
          <p:nvPr/>
        </p:nvSpPr>
        <p:spPr>
          <a:xfrm>
            <a:off x="11105575" y="9405956"/>
            <a:ext cx="2172849" cy="1"/>
          </a:xfrm>
          <a:prstGeom prst="line">
            <a:avLst/>
          </a:prstGeom>
          <a:ln w="381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8" name="Линия"/>
          <p:cNvSpPr/>
          <p:nvPr/>
        </p:nvSpPr>
        <p:spPr>
          <a:xfrm>
            <a:off x="11105575" y="10823281"/>
            <a:ext cx="2172849" cy="1"/>
          </a:xfrm>
          <a:prstGeom prst="line">
            <a:avLst/>
          </a:prstGeom>
          <a:ln w="381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Региональные представительства в более чем 60 субъектах РФ">
            <a:extLst>
              <a:ext uri="{FF2B5EF4-FFF2-40B4-BE49-F238E27FC236}">
                <a16:creationId xmlns:a16="http://schemas.microsoft.com/office/drawing/2014/main" id="{DA218B1D-5C7A-5A40-8F88-24368EFFA71F}"/>
              </a:ext>
            </a:extLst>
          </p:cNvPr>
          <p:cNvSpPr txBox="1"/>
          <p:nvPr/>
        </p:nvSpPr>
        <p:spPr>
          <a:xfrm>
            <a:off x="17924593" y="7629020"/>
            <a:ext cx="316923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33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algn="l"/>
            <a:r>
              <a:rPr lang="ru-RU" sz="2000" b="0" dirty="0"/>
              <a:t>Список партнёров постоянно растёт</a:t>
            </a:r>
            <a:endParaRPr sz="2000" b="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647BEA6-5795-9542-B394-FB2F3AB3E474}"/>
              </a:ext>
            </a:extLst>
          </p:cNvPr>
          <p:cNvSpPr/>
          <p:nvPr/>
        </p:nvSpPr>
        <p:spPr>
          <a:xfrm>
            <a:off x="17978614" y="7127119"/>
            <a:ext cx="325677" cy="32567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863A207-4017-2D47-82DB-29EDDB996C57}"/>
              </a:ext>
            </a:extLst>
          </p:cNvPr>
          <p:cNvSpPr/>
          <p:nvPr/>
        </p:nvSpPr>
        <p:spPr>
          <a:xfrm>
            <a:off x="18454603" y="7127119"/>
            <a:ext cx="325677" cy="32567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9CBC9DF-3A83-1F40-9E72-33619FDE2C44}"/>
              </a:ext>
            </a:extLst>
          </p:cNvPr>
          <p:cNvSpPr/>
          <p:nvPr/>
        </p:nvSpPr>
        <p:spPr>
          <a:xfrm>
            <a:off x="18903439" y="7127119"/>
            <a:ext cx="325677" cy="32567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Прямоугольник"/>
          <p:cNvSpPr/>
          <p:nvPr/>
        </p:nvSpPr>
        <p:spPr>
          <a:xfrm>
            <a:off x="-96268" y="-373550"/>
            <a:ext cx="9390604" cy="14104147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BF2662-FB09-9B46-BC89-A5E6E2940F88}"/>
              </a:ext>
            </a:extLst>
          </p:cNvPr>
          <p:cNvGrpSpPr/>
          <p:nvPr/>
        </p:nvGrpSpPr>
        <p:grpSpPr>
          <a:xfrm>
            <a:off x="10445939" y="1432789"/>
            <a:ext cx="3217811" cy="2576610"/>
            <a:chOff x="10445939" y="1432789"/>
            <a:chExt cx="3217811" cy="2576610"/>
          </a:xfrm>
        </p:grpSpPr>
        <p:pic>
          <p:nvPicPr>
            <p:cNvPr id="411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0445939" y="1432789"/>
              <a:ext cx="1193286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1510" y="1616769"/>
              <a:ext cx="862142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1"/>
            <p:cNvSpPr txBox="1"/>
            <p:nvPr/>
          </p:nvSpPr>
          <p:spPr>
            <a:xfrm>
              <a:off x="10846049" y="1682064"/>
              <a:ext cx="38472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1</a:t>
              </a:r>
            </a:p>
          </p:txBody>
        </p:sp>
        <p:sp>
          <p:nvSpPr>
            <p:cNvPr id="415" name="Подача заявки на сайте Оргкомитета infra-konkurs.ru"/>
            <p:cNvSpPr txBox="1"/>
            <p:nvPr/>
          </p:nvSpPr>
          <p:spPr>
            <a:xfrm>
              <a:off x="10577096" y="2891144"/>
              <a:ext cx="3086654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Подача</a:t>
              </a:r>
              <a:r>
                <a:rPr sz="2200" b="0" dirty="0"/>
                <a:t> </a:t>
              </a:r>
              <a:r>
                <a:rPr sz="2200" b="0" dirty="0" err="1"/>
                <a:t>заявки</a:t>
              </a:r>
              <a:r>
                <a:rPr sz="2200" b="0" dirty="0"/>
                <a:t> </a:t>
              </a:r>
              <a:r>
                <a:rPr sz="2200" b="0" dirty="0" err="1"/>
                <a:t>на</a:t>
              </a:r>
              <a:r>
                <a:rPr sz="2200" b="0" dirty="0"/>
                <a:t> </a:t>
              </a:r>
              <a:r>
                <a:rPr sz="2200" b="0" dirty="0" err="1"/>
                <a:t>сайте</a:t>
              </a:r>
              <a:r>
                <a:rPr sz="2200" b="0" dirty="0"/>
                <a:t> </a:t>
              </a:r>
              <a:r>
                <a:rPr sz="2200" b="0" dirty="0" err="1"/>
                <a:t>Оргкомитета</a:t>
              </a:r>
              <a:r>
                <a:rPr sz="2200" b="0" dirty="0"/>
                <a:t> infra-</a:t>
              </a:r>
              <a:r>
                <a:rPr sz="2200" b="0" dirty="0" err="1"/>
                <a:t>konkurs.ru</a:t>
              </a:r>
              <a:endParaRPr sz="2200" b="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1A484C8-7F29-0E4D-9115-6801EB46C9F9}"/>
              </a:ext>
            </a:extLst>
          </p:cNvPr>
          <p:cNvGrpSpPr/>
          <p:nvPr/>
        </p:nvGrpSpPr>
        <p:grpSpPr>
          <a:xfrm>
            <a:off x="19301570" y="9558158"/>
            <a:ext cx="4803738" cy="2915163"/>
            <a:chOff x="19301570" y="9558158"/>
            <a:chExt cx="4803738" cy="2915163"/>
          </a:xfrm>
        </p:grpSpPr>
        <p:pic>
          <p:nvPicPr>
            <p:cNvPr id="459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9301570" y="9558158"/>
              <a:ext cx="1193285" cy="1325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67141" y="9742138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9"/>
            <p:cNvSpPr txBox="1"/>
            <p:nvPr/>
          </p:nvSpPr>
          <p:spPr>
            <a:xfrm>
              <a:off x="19663577" y="9818863"/>
              <a:ext cx="4648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/>
                <a:t>9</a:t>
              </a:r>
            </a:p>
          </p:txBody>
        </p:sp>
        <p:sp>
          <p:nvSpPr>
            <p:cNvPr id="463" name="Реализация проекта в рамках инвестиционного соглашения (проектирование, строительство, эксплуатация, мониторинг)"/>
            <p:cNvSpPr txBox="1"/>
            <p:nvPr/>
          </p:nvSpPr>
          <p:spPr>
            <a:xfrm>
              <a:off x="19432724" y="11016512"/>
              <a:ext cx="4672584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Реализация</a:t>
              </a:r>
              <a:r>
                <a:rPr sz="2200" b="0" dirty="0"/>
                <a:t> проекта в </a:t>
              </a:r>
              <a:r>
                <a:rPr sz="2200" b="0" dirty="0" err="1"/>
                <a:t>рамках</a:t>
              </a:r>
              <a:r>
                <a:rPr sz="2200" b="0" dirty="0"/>
                <a:t> </a:t>
              </a:r>
              <a:r>
                <a:rPr sz="2200" b="0" dirty="0" err="1"/>
                <a:t>инвестиционного</a:t>
              </a:r>
              <a:r>
                <a:rPr sz="2200" b="0" dirty="0"/>
                <a:t> </a:t>
              </a:r>
              <a:r>
                <a:rPr sz="2200" b="0" dirty="0" err="1"/>
                <a:t>соглашения</a:t>
              </a:r>
              <a:r>
                <a:rPr sz="2200" b="0" dirty="0"/>
                <a:t> (</a:t>
              </a:r>
              <a:r>
                <a:rPr sz="2200" b="0" dirty="0" err="1"/>
                <a:t>проектирование</a:t>
              </a:r>
              <a:r>
                <a:rPr sz="2200" b="0" dirty="0"/>
                <a:t>, </a:t>
              </a:r>
              <a:r>
                <a:rPr sz="2200" b="0" dirty="0" err="1"/>
                <a:t>строительство</a:t>
              </a:r>
              <a:r>
                <a:rPr sz="2200" b="0" dirty="0"/>
                <a:t>, </a:t>
              </a:r>
              <a:r>
                <a:rPr sz="2200" b="0" dirty="0" err="1"/>
                <a:t>эксплуатация</a:t>
              </a:r>
              <a:r>
                <a:rPr sz="2200" b="0" dirty="0"/>
                <a:t>, </a:t>
              </a:r>
              <a:r>
                <a:rPr sz="2200" b="0" dirty="0" err="1"/>
                <a:t>мониторинг</a:t>
              </a:r>
              <a:r>
                <a:rPr sz="2200" b="0" dirty="0"/>
                <a:t>)</a:t>
              </a:r>
            </a:p>
          </p:txBody>
        </p:sp>
      </p:grpSp>
      <p:pic>
        <p:nvPicPr>
          <p:cNvPr id="466" name="Изображение" descr="Изображение"/>
          <p:cNvPicPr>
            <a:picLocks noChangeAspect="1"/>
          </p:cNvPicPr>
          <p:nvPr/>
        </p:nvPicPr>
        <p:blipFill>
          <a:blip r:embed="rId3">
            <a:alphaModFix amt="55153"/>
          </a:blip>
          <a:stretch>
            <a:fillRect/>
          </a:stretch>
        </p:blipFill>
        <p:spPr>
          <a:xfrm>
            <a:off x="20860370" y="-6440953"/>
            <a:ext cx="24384001" cy="1146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0757" y="11084506"/>
            <a:ext cx="24384001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81246" y="-10290401"/>
            <a:ext cx="24384001" cy="12754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A7A395D-08BF-8E44-A2EE-9CF22A0643F4}"/>
              </a:ext>
            </a:extLst>
          </p:cNvPr>
          <p:cNvGrpSpPr/>
          <p:nvPr/>
        </p:nvGrpSpPr>
        <p:grpSpPr>
          <a:xfrm>
            <a:off x="19301313" y="1432789"/>
            <a:ext cx="3484539" cy="2238056"/>
            <a:chOff x="19301313" y="1432789"/>
            <a:chExt cx="3484539" cy="2238056"/>
          </a:xfrm>
        </p:grpSpPr>
        <p:pic>
          <p:nvPicPr>
            <p:cNvPr id="423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9301313" y="1432789"/>
              <a:ext cx="1193285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66884" y="1616769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3"/>
            <p:cNvSpPr txBox="1"/>
            <p:nvPr/>
          </p:nvSpPr>
          <p:spPr>
            <a:xfrm>
              <a:off x="19688720" y="1682064"/>
              <a:ext cx="452047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3</a:t>
              </a:r>
            </a:p>
          </p:txBody>
        </p:sp>
        <p:sp>
          <p:nvSpPr>
            <p:cNvPr id="427" name="Прохождение входной экспертизы"/>
            <p:cNvSpPr txBox="1"/>
            <p:nvPr/>
          </p:nvSpPr>
          <p:spPr>
            <a:xfrm>
              <a:off x="19403677" y="2891144"/>
              <a:ext cx="3382175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Прохождение</a:t>
              </a:r>
              <a:r>
                <a:rPr sz="2200" b="0" dirty="0"/>
                <a:t> </a:t>
              </a:r>
              <a:r>
                <a:rPr sz="2200" b="0" dirty="0" err="1"/>
                <a:t>входной</a:t>
              </a:r>
              <a:r>
                <a:rPr sz="2200" b="0" dirty="0"/>
                <a:t> </a:t>
              </a:r>
              <a:r>
                <a:rPr lang="ru-RU" sz="2200" b="0" dirty="0"/>
                <a:t> </a:t>
              </a:r>
              <a:r>
                <a:rPr sz="2200" b="0" dirty="0" err="1"/>
                <a:t>экспертизы</a:t>
              </a:r>
              <a:endParaRPr sz="2200" b="0" dirty="0"/>
            </a:p>
          </p:txBody>
        </p:sp>
        <p:sp>
          <p:nvSpPr>
            <p:cNvPr id="469" name="Сквиркл"/>
            <p:cNvSpPr/>
            <p:nvPr/>
          </p:nvSpPr>
          <p:spPr>
            <a:xfrm>
              <a:off x="20179264" y="2476165"/>
              <a:ext cx="1861120" cy="333501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0" name="Каждый четверг"/>
            <p:cNvSpPr txBox="1"/>
            <p:nvPr/>
          </p:nvSpPr>
          <p:spPr>
            <a:xfrm>
              <a:off x="20152855" y="2480241"/>
              <a:ext cx="1913940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t>Каждый четверг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6D6D35C-46A3-AD45-8034-0A753CE20523}"/>
              </a:ext>
            </a:extLst>
          </p:cNvPr>
          <p:cNvGrpSpPr/>
          <p:nvPr/>
        </p:nvGrpSpPr>
        <p:grpSpPr>
          <a:xfrm>
            <a:off x="14873627" y="1432789"/>
            <a:ext cx="3884637" cy="2576610"/>
            <a:chOff x="14873627" y="1432789"/>
            <a:chExt cx="3884637" cy="2576610"/>
          </a:xfrm>
        </p:grpSpPr>
        <p:pic>
          <p:nvPicPr>
            <p:cNvPr id="417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4873627" y="1432789"/>
              <a:ext cx="1193285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9198" y="1616769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" name="2"/>
            <p:cNvSpPr txBox="1"/>
            <p:nvPr/>
          </p:nvSpPr>
          <p:spPr>
            <a:xfrm>
              <a:off x="15261035" y="1682064"/>
              <a:ext cx="455253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/>
                <a:t>2</a:t>
              </a:r>
            </a:p>
          </p:txBody>
        </p:sp>
        <p:sp>
          <p:nvSpPr>
            <p:cNvPr id="421" name="Подготовка первого пакета документов…"/>
            <p:cNvSpPr txBox="1"/>
            <p:nvPr/>
          </p:nvSpPr>
          <p:spPr>
            <a:xfrm>
              <a:off x="15005176" y="2891144"/>
              <a:ext cx="3753088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pPr>
              <a:r>
                <a:rPr sz="2200" b="0" dirty="0" err="1"/>
                <a:t>Подготовка</a:t>
              </a:r>
              <a:r>
                <a:rPr sz="2200" b="0" dirty="0"/>
                <a:t> </a:t>
              </a:r>
              <a:r>
                <a:rPr sz="2200" b="0" dirty="0" err="1"/>
                <a:t>первого</a:t>
              </a:r>
              <a:r>
                <a:rPr sz="2200" b="0" dirty="0"/>
                <a:t> </a:t>
              </a:r>
              <a:r>
                <a:rPr sz="2200" b="0" dirty="0" err="1"/>
                <a:t>пакета</a:t>
              </a:r>
              <a:r>
                <a:rPr sz="2200" b="0" dirty="0"/>
                <a:t> </a:t>
              </a:r>
              <a:r>
                <a:rPr sz="2200" b="0" dirty="0" err="1"/>
                <a:t>документов</a:t>
              </a:r>
              <a:r>
                <a:rPr lang="ru-RU" sz="2200" b="0" dirty="0"/>
                <a:t> (</a:t>
              </a:r>
              <a:r>
                <a:rPr sz="2200" b="0" dirty="0" err="1"/>
                <a:t>по</a:t>
              </a:r>
              <a:r>
                <a:rPr sz="2200" b="0" dirty="0"/>
                <a:t> </a:t>
              </a:r>
              <a:r>
                <a:rPr sz="2200" b="0" dirty="0" err="1"/>
                <a:t>инициатору</a:t>
              </a:r>
              <a:r>
                <a:rPr sz="2200" b="0" dirty="0"/>
                <a:t> </a:t>
              </a:r>
              <a:r>
                <a:rPr sz="2200" b="0" dirty="0" err="1"/>
                <a:t>проекта</a:t>
              </a:r>
              <a:r>
                <a:rPr lang="ru-RU" sz="2200" b="0" dirty="0"/>
                <a:t>)</a:t>
              </a:r>
              <a:endParaRPr sz="2200" b="0" dirty="0"/>
            </a:p>
          </p:txBody>
        </p:sp>
        <p:sp>
          <p:nvSpPr>
            <p:cNvPr id="471" name="Сквиркл"/>
            <p:cNvSpPr/>
            <p:nvPr/>
          </p:nvSpPr>
          <p:spPr>
            <a:xfrm>
              <a:off x="15779342" y="2474503"/>
              <a:ext cx="969849" cy="333501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2" name="14 дней"/>
            <p:cNvSpPr txBox="1"/>
            <p:nvPr/>
          </p:nvSpPr>
          <p:spPr>
            <a:xfrm>
              <a:off x="15752933" y="2478578"/>
              <a:ext cx="1022667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t>14 дней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D8B66E2-1ECF-8548-9D6F-19013FE19F94}"/>
              </a:ext>
            </a:extLst>
          </p:cNvPr>
          <p:cNvGrpSpPr/>
          <p:nvPr/>
        </p:nvGrpSpPr>
        <p:grpSpPr>
          <a:xfrm>
            <a:off x="10449527" y="5337201"/>
            <a:ext cx="3849966" cy="2576610"/>
            <a:chOff x="10449527" y="5337201"/>
            <a:chExt cx="3849966" cy="2576610"/>
          </a:xfrm>
        </p:grpSpPr>
        <p:pic>
          <p:nvPicPr>
            <p:cNvPr id="429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0449527" y="5337201"/>
              <a:ext cx="1193286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5098" y="5521181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4"/>
            <p:cNvSpPr txBox="1"/>
            <p:nvPr/>
          </p:nvSpPr>
          <p:spPr>
            <a:xfrm>
              <a:off x="10788675" y="5575046"/>
              <a:ext cx="477695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4</a:t>
              </a:r>
            </a:p>
          </p:txBody>
        </p:sp>
        <p:sp>
          <p:nvSpPr>
            <p:cNvPr id="433" name="Подготовка второго пакета документов по проекту"/>
            <p:cNvSpPr txBox="1"/>
            <p:nvPr/>
          </p:nvSpPr>
          <p:spPr>
            <a:xfrm>
              <a:off x="10522708" y="6795556"/>
              <a:ext cx="3776785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Подготовка</a:t>
              </a:r>
              <a:r>
                <a:rPr sz="2200" b="0" dirty="0"/>
                <a:t> </a:t>
              </a:r>
              <a:r>
                <a:rPr sz="2200" b="0" dirty="0" err="1"/>
                <a:t>второго</a:t>
              </a:r>
              <a:r>
                <a:rPr sz="2200" b="0" dirty="0"/>
                <a:t> </a:t>
              </a:r>
              <a:r>
                <a:rPr sz="2200" b="0" dirty="0" err="1"/>
                <a:t>пакета</a:t>
              </a:r>
              <a:r>
                <a:rPr sz="2200" b="0" dirty="0"/>
                <a:t> </a:t>
              </a:r>
              <a:r>
                <a:rPr sz="2200" b="0" dirty="0" err="1"/>
                <a:t>документов</a:t>
              </a:r>
              <a:endParaRPr lang="ru-RU" sz="2200" b="0" dirty="0"/>
            </a:p>
            <a:p>
              <a:r>
                <a:rPr lang="ru-RU" sz="2200" b="0" dirty="0"/>
                <a:t>(</a:t>
              </a:r>
              <a:r>
                <a:rPr sz="2200" b="0" dirty="0" err="1"/>
                <a:t>по</a:t>
              </a:r>
              <a:r>
                <a:rPr sz="2200" b="0" dirty="0"/>
                <a:t> </a:t>
              </a:r>
              <a:r>
                <a:rPr sz="2200" b="0" dirty="0" err="1"/>
                <a:t>проекту</a:t>
              </a:r>
              <a:r>
                <a:rPr lang="ru-RU" sz="2200" b="0" dirty="0"/>
                <a:t>)</a:t>
              </a:r>
              <a:endParaRPr sz="2200" b="0" dirty="0"/>
            </a:p>
          </p:txBody>
        </p:sp>
        <p:sp>
          <p:nvSpPr>
            <p:cNvPr id="473" name="Сквиркл"/>
            <p:cNvSpPr/>
            <p:nvPr/>
          </p:nvSpPr>
          <p:spPr>
            <a:xfrm>
              <a:off x="11312249" y="6399150"/>
              <a:ext cx="969849" cy="333500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20 дней"/>
            <p:cNvSpPr txBox="1"/>
            <p:nvPr/>
          </p:nvSpPr>
          <p:spPr>
            <a:xfrm>
              <a:off x="11285839" y="6403225"/>
              <a:ext cx="1022668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t>20 дней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D2547A7-56DE-1E44-8C21-E421E393C849}"/>
              </a:ext>
            </a:extLst>
          </p:cNvPr>
          <p:cNvGrpSpPr/>
          <p:nvPr/>
        </p:nvGrpSpPr>
        <p:grpSpPr>
          <a:xfrm>
            <a:off x="14875952" y="5343074"/>
            <a:ext cx="3511399" cy="2915163"/>
            <a:chOff x="14875952" y="5343074"/>
            <a:chExt cx="3511399" cy="2915163"/>
          </a:xfrm>
        </p:grpSpPr>
        <p:pic>
          <p:nvPicPr>
            <p:cNvPr id="435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4875952" y="5343074"/>
              <a:ext cx="1193285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41523" y="5527054"/>
              <a:ext cx="862142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5"/>
            <p:cNvSpPr/>
            <p:nvPr/>
          </p:nvSpPr>
          <p:spPr>
            <a:xfrm>
              <a:off x="15295112" y="5649499"/>
              <a:ext cx="475502" cy="66944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5</a:t>
              </a:r>
            </a:p>
          </p:txBody>
        </p:sp>
        <p:sp>
          <p:nvSpPr>
            <p:cNvPr id="439" name="Получение заключений от банка и органов исполнительной власти субъекта РФ"/>
            <p:cNvSpPr/>
            <p:nvPr/>
          </p:nvSpPr>
          <p:spPr>
            <a:xfrm>
              <a:off x="15007109" y="6801428"/>
              <a:ext cx="3380242" cy="1456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spcBef>
                  <a:spcPts val="1200"/>
                </a:spcBef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Получение</a:t>
              </a:r>
              <a:r>
                <a:rPr sz="2200" b="0" dirty="0"/>
                <a:t> </a:t>
              </a:r>
              <a:r>
                <a:rPr sz="2200" b="0" dirty="0" err="1"/>
                <a:t>заключений</a:t>
              </a:r>
              <a:r>
                <a:rPr sz="2200" b="0" dirty="0"/>
                <a:t> </a:t>
              </a:r>
              <a:r>
                <a:rPr sz="2200" b="0" dirty="0" err="1"/>
                <a:t>от</a:t>
              </a:r>
              <a:r>
                <a:rPr sz="2200" b="0" dirty="0"/>
                <a:t> </a:t>
              </a:r>
              <a:r>
                <a:rPr sz="2200" b="0" dirty="0" err="1"/>
                <a:t>банка</a:t>
              </a:r>
              <a:r>
                <a:rPr sz="2200" b="0" dirty="0"/>
                <a:t> и </a:t>
              </a:r>
              <a:r>
                <a:rPr sz="2200" b="0" dirty="0" err="1"/>
                <a:t>органов</a:t>
              </a:r>
              <a:r>
                <a:rPr sz="2200" b="0" dirty="0"/>
                <a:t> </a:t>
              </a:r>
              <a:r>
                <a:rPr sz="2200" b="0" dirty="0" err="1"/>
                <a:t>исполнительной</a:t>
              </a:r>
              <a:r>
                <a:rPr sz="2200" b="0" dirty="0"/>
                <a:t> </a:t>
              </a:r>
              <a:r>
                <a:rPr sz="2200" b="0" dirty="0" err="1"/>
                <a:t>власти</a:t>
              </a:r>
              <a:r>
                <a:rPr sz="2200" b="0" dirty="0"/>
                <a:t> </a:t>
              </a:r>
              <a:r>
                <a:rPr sz="2200" b="0" dirty="0" err="1"/>
                <a:t>субъекта</a:t>
              </a:r>
              <a:r>
                <a:rPr sz="2200" b="0" dirty="0"/>
                <a:t> РФ</a:t>
              </a:r>
            </a:p>
          </p:txBody>
        </p:sp>
        <p:sp>
          <p:nvSpPr>
            <p:cNvPr id="475" name="Сквиркл"/>
            <p:cNvSpPr/>
            <p:nvPr/>
          </p:nvSpPr>
          <p:spPr>
            <a:xfrm>
              <a:off x="15779342" y="6399150"/>
              <a:ext cx="969849" cy="333500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20 дней"/>
            <p:cNvSpPr txBox="1"/>
            <p:nvPr/>
          </p:nvSpPr>
          <p:spPr>
            <a:xfrm>
              <a:off x="15752933" y="6403225"/>
              <a:ext cx="1022667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t>20 дней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4D12A04-5398-FE4D-9987-5BD75A0E9DD0}"/>
              </a:ext>
            </a:extLst>
          </p:cNvPr>
          <p:cNvGrpSpPr/>
          <p:nvPr/>
        </p:nvGrpSpPr>
        <p:grpSpPr>
          <a:xfrm>
            <a:off x="19296180" y="5343074"/>
            <a:ext cx="3866810" cy="2915163"/>
            <a:chOff x="19296180" y="5343074"/>
            <a:chExt cx="3866810" cy="2915163"/>
          </a:xfrm>
        </p:grpSpPr>
        <p:pic>
          <p:nvPicPr>
            <p:cNvPr id="441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9296180" y="5343074"/>
              <a:ext cx="1193285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61751" y="5527054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6"/>
            <p:cNvSpPr/>
            <p:nvPr/>
          </p:nvSpPr>
          <p:spPr>
            <a:xfrm>
              <a:off x="19706448" y="5638069"/>
              <a:ext cx="1270002" cy="127000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6</a:t>
              </a:r>
            </a:p>
          </p:txBody>
        </p:sp>
        <p:sp>
          <p:nvSpPr>
            <p:cNvPr id="445" name="Получение заключений от членов экспертного совета, институтов развития и ФОИвов"/>
            <p:cNvSpPr/>
            <p:nvPr/>
          </p:nvSpPr>
          <p:spPr>
            <a:xfrm>
              <a:off x="19427727" y="6801428"/>
              <a:ext cx="3735263" cy="1456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Получение</a:t>
              </a:r>
              <a:r>
                <a:rPr sz="2200" b="0" dirty="0"/>
                <a:t> </a:t>
              </a:r>
              <a:r>
                <a:rPr sz="2200" b="0" dirty="0" err="1"/>
                <a:t>заключений</a:t>
              </a:r>
              <a:r>
                <a:rPr sz="2200" b="0" dirty="0"/>
                <a:t> </a:t>
              </a:r>
              <a:endParaRPr lang="ru-RU" sz="2200" b="0" dirty="0"/>
            </a:p>
            <a:p>
              <a:r>
                <a:rPr sz="2200" b="0" dirty="0" err="1"/>
                <a:t>от</a:t>
              </a:r>
              <a:r>
                <a:rPr sz="2200" b="0" dirty="0"/>
                <a:t> </a:t>
              </a:r>
              <a:r>
                <a:rPr sz="2200" b="0" dirty="0" err="1"/>
                <a:t>членов</a:t>
              </a:r>
              <a:r>
                <a:rPr sz="2200" b="0" dirty="0"/>
                <a:t> </a:t>
              </a:r>
              <a:r>
                <a:rPr lang="ru-RU" sz="2200" b="0" dirty="0"/>
                <a:t> Э</a:t>
              </a:r>
              <a:r>
                <a:rPr sz="2200" b="0" dirty="0" err="1"/>
                <a:t>кспертного</a:t>
              </a:r>
              <a:r>
                <a:rPr sz="2200" b="0" dirty="0"/>
                <a:t> </a:t>
              </a:r>
              <a:r>
                <a:rPr sz="2200" b="0" dirty="0" err="1"/>
                <a:t>совета</a:t>
              </a:r>
              <a:r>
                <a:rPr sz="2200" b="0" dirty="0"/>
                <a:t>, </a:t>
              </a:r>
              <a:r>
                <a:rPr sz="2200" b="0" dirty="0" err="1"/>
                <a:t>институтов</a:t>
              </a:r>
              <a:r>
                <a:rPr sz="2200" b="0" dirty="0"/>
                <a:t> </a:t>
              </a:r>
              <a:r>
                <a:rPr sz="2200" b="0" dirty="0" err="1"/>
                <a:t>развития</a:t>
              </a:r>
              <a:r>
                <a:rPr sz="2200" b="0" dirty="0"/>
                <a:t> и </a:t>
              </a:r>
              <a:r>
                <a:rPr sz="2200" b="0" dirty="0" err="1"/>
                <a:t>ФОИвов</a:t>
              </a:r>
              <a:endParaRPr sz="2200" b="0" dirty="0"/>
            </a:p>
          </p:txBody>
        </p:sp>
        <p:sp>
          <p:nvSpPr>
            <p:cNvPr id="477" name="Сквиркл"/>
            <p:cNvSpPr/>
            <p:nvPr/>
          </p:nvSpPr>
          <p:spPr>
            <a:xfrm>
              <a:off x="20246435" y="6399150"/>
              <a:ext cx="969849" cy="333500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10 дней"/>
            <p:cNvSpPr txBox="1"/>
            <p:nvPr/>
          </p:nvSpPr>
          <p:spPr>
            <a:xfrm>
              <a:off x="20220026" y="6403225"/>
              <a:ext cx="1022667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/>
                <a:t>10 дней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0E370A4-1AB1-B247-8CDF-195CACD9ADD5}"/>
              </a:ext>
            </a:extLst>
          </p:cNvPr>
          <p:cNvGrpSpPr/>
          <p:nvPr/>
        </p:nvGrpSpPr>
        <p:grpSpPr>
          <a:xfrm>
            <a:off x="10446197" y="9558158"/>
            <a:ext cx="4295435" cy="2576609"/>
            <a:chOff x="10446197" y="9558158"/>
            <a:chExt cx="4295435" cy="2576609"/>
          </a:xfrm>
        </p:grpSpPr>
        <p:pic>
          <p:nvPicPr>
            <p:cNvPr id="447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0446197" y="9558158"/>
              <a:ext cx="1193285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1768" y="9742138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7"/>
            <p:cNvSpPr txBox="1"/>
            <p:nvPr/>
          </p:nvSpPr>
          <p:spPr>
            <a:xfrm>
              <a:off x="10833604" y="9818863"/>
              <a:ext cx="440826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/>
                <a:t>7</a:t>
              </a:r>
            </a:p>
          </p:txBody>
        </p:sp>
        <p:sp>
          <p:nvSpPr>
            <p:cNvPr id="451" name="Рассмотрение проектов на заседании Попечительского совета"/>
            <p:cNvSpPr txBox="1"/>
            <p:nvPr/>
          </p:nvSpPr>
          <p:spPr>
            <a:xfrm>
              <a:off x="10548562" y="11016512"/>
              <a:ext cx="4193070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spcBef>
                  <a:spcPts val="1200"/>
                </a:spcBef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Рассмотрение</a:t>
              </a:r>
              <a:r>
                <a:rPr sz="2200" b="0" dirty="0"/>
                <a:t> </a:t>
              </a:r>
              <a:r>
                <a:rPr sz="2200" b="0" dirty="0" err="1"/>
                <a:t>проект</a:t>
              </a:r>
              <a:r>
                <a:rPr lang="ru-RU" sz="2200" b="0" dirty="0"/>
                <a:t>а</a:t>
              </a:r>
              <a:r>
                <a:rPr sz="2200" b="0" dirty="0"/>
                <a:t> </a:t>
              </a:r>
              <a:r>
                <a:rPr sz="2200" b="0" dirty="0" err="1"/>
                <a:t>на</a:t>
              </a:r>
              <a:r>
                <a:rPr sz="2200" b="0" dirty="0"/>
                <a:t> </a:t>
              </a:r>
              <a:r>
                <a:rPr sz="2200" b="0" dirty="0" err="1"/>
                <a:t>заседании</a:t>
              </a:r>
              <a:r>
                <a:rPr lang="ru-RU" sz="2200" b="0" dirty="0"/>
                <a:t> </a:t>
              </a:r>
              <a:r>
                <a:rPr sz="2200" b="0" dirty="0" err="1"/>
                <a:t>Попечительского</a:t>
              </a:r>
              <a:r>
                <a:rPr sz="2200" b="0" dirty="0"/>
                <a:t> </a:t>
              </a:r>
              <a:r>
                <a:rPr sz="2200" b="0" dirty="0" err="1"/>
                <a:t>совета</a:t>
              </a:r>
              <a:endParaRPr sz="2200" b="0" dirty="0"/>
            </a:p>
          </p:txBody>
        </p:sp>
        <p:sp>
          <p:nvSpPr>
            <p:cNvPr id="479" name="Сквиркл"/>
            <p:cNvSpPr/>
            <p:nvPr/>
          </p:nvSpPr>
          <p:spPr>
            <a:xfrm>
              <a:off x="11405848" y="10601534"/>
              <a:ext cx="1482261" cy="333501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Раз в квартал"/>
            <p:cNvSpPr txBox="1"/>
            <p:nvPr/>
          </p:nvSpPr>
          <p:spPr>
            <a:xfrm>
              <a:off x="11379439" y="10605609"/>
              <a:ext cx="1535080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dirty="0" err="1"/>
                <a:t>Раз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квартал</a:t>
              </a:r>
              <a:endParaRPr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B233957-A9BA-844E-ABF0-E9836F14D704}"/>
              </a:ext>
            </a:extLst>
          </p:cNvPr>
          <p:cNvGrpSpPr/>
          <p:nvPr/>
        </p:nvGrpSpPr>
        <p:grpSpPr>
          <a:xfrm>
            <a:off x="14873884" y="9558158"/>
            <a:ext cx="4266251" cy="2915163"/>
            <a:chOff x="14873884" y="9558158"/>
            <a:chExt cx="4266251" cy="2915163"/>
          </a:xfrm>
        </p:grpSpPr>
        <p:pic>
          <p:nvPicPr>
            <p:cNvPr id="453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>
              <a:off x="14873884" y="9558158"/>
              <a:ext cx="1193286" cy="132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9455" y="9742138"/>
              <a:ext cx="862141" cy="95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8"/>
            <p:cNvSpPr txBox="1"/>
            <p:nvPr/>
          </p:nvSpPr>
          <p:spPr>
            <a:xfrm>
              <a:off x="15248592" y="9818863"/>
              <a:ext cx="46487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50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/>
                <a:t>8</a:t>
              </a:r>
            </a:p>
          </p:txBody>
        </p:sp>
        <p:sp>
          <p:nvSpPr>
            <p:cNvPr id="457" name="Подписание инвестиционного соглашения с победителями конкурса"/>
            <p:cNvSpPr txBox="1"/>
            <p:nvPr/>
          </p:nvSpPr>
          <p:spPr>
            <a:xfrm>
              <a:off x="14947065" y="11016512"/>
              <a:ext cx="4193070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sz="2200" b="0" dirty="0" err="1"/>
                <a:t>Подписание</a:t>
              </a:r>
              <a:r>
                <a:rPr sz="2200" b="0" dirty="0"/>
                <a:t> </a:t>
              </a:r>
              <a:r>
                <a:rPr sz="2200" b="0" dirty="0" err="1"/>
                <a:t>инвестиционного</a:t>
              </a:r>
              <a:r>
                <a:rPr sz="2200" b="0" dirty="0"/>
                <a:t> </a:t>
              </a:r>
              <a:r>
                <a:rPr sz="2200" b="0" dirty="0" err="1"/>
                <a:t>соглашения</a:t>
              </a:r>
              <a:r>
                <a:rPr sz="2200" b="0" dirty="0"/>
                <a:t> </a:t>
              </a:r>
              <a:r>
                <a:rPr lang="ru-RU" sz="2200" b="0" dirty="0"/>
                <a:t>как с </a:t>
              </a:r>
              <a:r>
                <a:rPr sz="2200" b="0" dirty="0"/>
                <a:t> </a:t>
              </a:r>
              <a:r>
                <a:rPr sz="2200" b="0" dirty="0" err="1"/>
                <a:t>победител</a:t>
              </a:r>
              <a:r>
                <a:rPr lang="ru-RU" sz="2200" b="0" dirty="0"/>
                <a:t>ем</a:t>
              </a:r>
              <a:r>
                <a:rPr sz="2200" b="0" dirty="0"/>
                <a:t> </a:t>
              </a:r>
              <a:r>
                <a:rPr sz="2200" b="0" dirty="0" err="1"/>
                <a:t>конкурса</a:t>
              </a:r>
              <a:endParaRPr sz="2200" b="0" dirty="0"/>
            </a:p>
          </p:txBody>
        </p:sp>
        <p:sp>
          <p:nvSpPr>
            <p:cNvPr id="481" name="Сквиркл"/>
            <p:cNvSpPr/>
            <p:nvPr/>
          </p:nvSpPr>
          <p:spPr>
            <a:xfrm>
              <a:off x="15850375" y="10601534"/>
              <a:ext cx="1482261" cy="333501"/>
            </a:xfrm>
            <a:prstGeom prst="roundRect">
              <a:avLst>
                <a:gd name="adj" fmla="val 50000"/>
              </a:avLst>
            </a:prstGeom>
            <a:solidFill>
              <a:srgbClr val="2FA05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2" name="До 30 дней"/>
            <p:cNvSpPr txBox="1"/>
            <p:nvPr/>
          </p:nvSpPr>
          <p:spPr>
            <a:xfrm>
              <a:off x="15823965" y="10605609"/>
              <a:ext cx="1535080" cy="279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t>До 30 дней</a:t>
              </a:r>
            </a:p>
          </p:txBody>
        </p:sp>
      </p:grpSp>
      <p:sp>
        <p:nvSpPr>
          <p:cNvPr id="77" name="Конкурсная…">
            <a:extLst>
              <a:ext uri="{FF2B5EF4-FFF2-40B4-BE49-F238E27FC236}">
                <a16:creationId xmlns:a16="http://schemas.microsoft.com/office/drawing/2014/main" id="{669E84AF-523E-1D44-AF6A-A6A35D04A681}"/>
              </a:ext>
            </a:extLst>
          </p:cNvPr>
          <p:cNvSpPr txBox="1"/>
          <p:nvPr/>
        </p:nvSpPr>
        <p:spPr>
          <a:xfrm>
            <a:off x="1221009" y="6195957"/>
            <a:ext cx="7902316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88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 dirty="0" err="1"/>
              <a:t>Конкурсная</a:t>
            </a:r>
            <a:endParaRPr b="0" dirty="0"/>
          </a:p>
          <a:p>
            <a:pPr algn="l">
              <a:defRPr sz="88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 dirty="0" err="1"/>
              <a:t>процедура</a:t>
            </a:r>
            <a:endParaRPr b="0" dirty="0"/>
          </a:p>
        </p:txBody>
      </p:sp>
      <p:sp>
        <p:nvSpPr>
          <p:cNvPr id="78" name="Заявку можно подать как самостоятельно, так и через партнёров Оргкомитета">
            <a:extLst>
              <a:ext uri="{FF2B5EF4-FFF2-40B4-BE49-F238E27FC236}">
                <a16:creationId xmlns:a16="http://schemas.microsoft.com/office/drawing/2014/main" id="{CF6D5F47-0211-FC4F-8934-B16925970B7C}"/>
              </a:ext>
            </a:extLst>
          </p:cNvPr>
          <p:cNvSpPr txBox="1"/>
          <p:nvPr/>
        </p:nvSpPr>
        <p:spPr>
          <a:xfrm>
            <a:off x="1226550" y="9184260"/>
            <a:ext cx="7327961" cy="99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defRPr sz="27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Заявку можно подать как самостоятельно, так и через партнёров Оргкомитета</a:t>
            </a:r>
          </a:p>
        </p:txBody>
      </p:sp>
      <p:pic>
        <p:nvPicPr>
          <p:cNvPr id="80" name="Изображение" descr="Изображение">
            <a:extLst>
              <a:ext uri="{FF2B5EF4-FFF2-40B4-BE49-F238E27FC236}">
                <a16:creationId xmlns:a16="http://schemas.microsoft.com/office/drawing/2014/main" id="{EE6D41EA-9042-FF4C-AB74-261B1AD81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678" y="3308469"/>
            <a:ext cx="2353511" cy="2615179"/>
          </a:xfrm>
          <a:prstGeom prst="rect">
            <a:avLst/>
          </a:prstGeom>
          <a:ln w="12700">
            <a:miter lim="400000"/>
          </a:ln>
          <a:effectLst>
            <a:outerShdw blurRad="596900" dir="5400000" rotWithShape="0">
              <a:srgbClr val="000000">
                <a:alpha val="9765"/>
              </a:srgbClr>
            </a:outerShdw>
          </a:effectLst>
        </p:spPr>
      </p:pic>
      <p:pic>
        <p:nvPicPr>
          <p:cNvPr id="82" name="Изображение" descr="Изображение">
            <a:extLst>
              <a:ext uri="{FF2B5EF4-FFF2-40B4-BE49-F238E27FC236}">
                <a16:creationId xmlns:a16="http://schemas.microsoft.com/office/drawing/2014/main" id="{7A3454F4-9435-704A-9EE3-AD8666898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824"/>
          <a:stretch/>
        </p:blipFill>
        <p:spPr>
          <a:xfrm>
            <a:off x="1677058" y="3984127"/>
            <a:ext cx="1698750" cy="1263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D9E6882-ED1A-3A41-8EA3-E20408CB4DF5}"/>
              </a:ext>
            </a:extLst>
          </p:cNvPr>
          <p:cNvGrpSpPr/>
          <p:nvPr/>
        </p:nvGrpSpPr>
        <p:grpSpPr>
          <a:xfrm>
            <a:off x="1061373" y="3155731"/>
            <a:ext cx="4594091" cy="3448701"/>
            <a:chOff x="1061373" y="3155731"/>
            <a:chExt cx="4594091" cy="3448701"/>
          </a:xfrm>
        </p:grpSpPr>
        <p:grpSp>
          <p:nvGrpSpPr>
            <p:cNvPr id="560" name="Группа"/>
            <p:cNvGrpSpPr/>
            <p:nvPr/>
          </p:nvGrpSpPr>
          <p:grpSpPr>
            <a:xfrm>
              <a:off x="1061373" y="3155731"/>
              <a:ext cx="1772185" cy="1969220"/>
              <a:chOff x="0" y="0"/>
              <a:chExt cx="1772184" cy="1969219"/>
            </a:xfrm>
          </p:grpSpPr>
          <p:grpSp>
            <p:nvGrpSpPr>
              <p:cNvPr id="558" name="Группа"/>
              <p:cNvGrpSpPr/>
              <p:nvPr/>
            </p:nvGrpSpPr>
            <p:grpSpPr>
              <a:xfrm>
                <a:off x="0" y="0"/>
                <a:ext cx="1772185" cy="1969220"/>
                <a:chOff x="0" y="0"/>
                <a:chExt cx="1772184" cy="1969219"/>
              </a:xfrm>
            </p:grpSpPr>
            <p:pic>
              <p:nvPicPr>
                <p:cNvPr id="556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>
                  <a:alphaModFix amt="15000"/>
                </a:blip>
                <a:stretch>
                  <a:fillRect/>
                </a:stretch>
              </p:blipFill>
              <p:spPr>
                <a:xfrm>
                  <a:off x="0" y="0"/>
                  <a:ext cx="1772185" cy="19692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57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96" y="273235"/>
                  <a:ext cx="1280392" cy="14227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59" name="Фигура"/>
              <p:cNvSpPr/>
              <p:nvPr/>
            </p:nvSpPr>
            <p:spPr>
              <a:xfrm>
                <a:off x="675280" y="644842"/>
                <a:ext cx="421624" cy="67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4843" y="0"/>
                      <a:pt x="0" y="2999"/>
                      <a:pt x="0" y="6704"/>
                    </a:cubicBezTo>
                    <a:cubicBezTo>
                      <a:pt x="0" y="12822"/>
                      <a:pt x="10805" y="21600"/>
                      <a:pt x="10805" y="21600"/>
                    </a:cubicBezTo>
                    <a:cubicBezTo>
                      <a:pt x="10805" y="21600"/>
                      <a:pt x="21600" y="12817"/>
                      <a:pt x="21600" y="6704"/>
                    </a:cubicBezTo>
                    <a:cubicBezTo>
                      <a:pt x="21600" y="2999"/>
                      <a:pt x="16767" y="0"/>
                      <a:pt x="10805" y="0"/>
                    </a:cubicBezTo>
                    <a:close/>
                    <a:moveTo>
                      <a:pt x="10805" y="2683"/>
                    </a:moveTo>
                    <a:cubicBezTo>
                      <a:pt x="14373" y="2683"/>
                      <a:pt x="17267" y="4484"/>
                      <a:pt x="17267" y="6698"/>
                    </a:cubicBezTo>
                    <a:cubicBezTo>
                      <a:pt x="17267" y="8912"/>
                      <a:pt x="14373" y="10708"/>
                      <a:pt x="10805" y="10708"/>
                    </a:cubicBezTo>
                    <a:cubicBezTo>
                      <a:pt x="7236" y="10708"/>
                      <a:pt x="4333" y="8912"/>
                      <a:pt x="4333" y="6698"/>
                    </a:cubicBezTo>
                    <a:cubicBezTo>
                      <a:pt x="4333" y="4484"/>
                      <a:pt x="7236" y="2683"/>
                      <a:pt x="10805" y="2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81" name="География"/>
            <p:cNvSpPr txBox="1"/>
            <p:nvPr/>
          </p:nvSpPr>
          <p:spPr>
            <a:xfrm>
              <a:off x="1232615" y="5380525"/>
              <a:ext cx="204062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География</a:t>
              </a:r>
              <a:endParaRPr b="0" dirty="0"/>
            </a:p>
          </p:txBody>
        </p:sp>
        <p:sp>
          <p:nvSpPr>
            <p:cNvPr id="582" name="Проект должен быть реализован на территории РФ"/>
            <p:cNvSpPr txBox="1"/>
            <p:nvPr/>
          </p:nvSpPr>
          <p:spPr>
            <a:xfrm>
              <a:off x="1232615" y="5897752"/>
              <a:ext cx="4422849" cy="706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lvl1pPr>
            </a:lstStyle>
            <a:p>
              <a:r>
                <a:t>Проект должен быть реализован на территории РФ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A03A03B-8F27-3C43-9E2D-1B0859F535BD}"/>
              </a:ext>
            </a:extLst>
          </p:cNvPr>
          <p:cNvGrpSpPr/>
          <p:nvPr/>
        </p:nvGrpSpPr>
        <p:grpSpPr>
          <a:xfrm>
            <a:off x="7270142" y="3155731"/>
            <a:ext cx="3886979" cy="3118501"/>
            <a:chOff x="7270142" y="3155731"/>
            <a:chExt cx="3886979" cy="3118501"/>
          </a:xfrm>
        </p:grpSpPr>
        <p:grpSp>
          <p:nvGrpSpPr>
            <p:cNvPr id="565" name="Группа"/>
            <p:cNvGrpSpPr/>
            <p:nvPr/>
          </p:nvGrpSpPr>
          <p:grpSpPr>
            <a:xfrm>
              <a:off x="7270142" y="3155731"/>
              <a:ext cx="1772185" cy="1969220"/>
              <a:chOff x="0" y="0"/>
              <a:chExt cx="1772184" cy="1969219"/>
            </a:xfrm>
          </p:grpSpPr>
          <p:grpSp>
            <p:nvGrpSpPr>
              <p:cNvPr id="563" name="Группа"/>
              <p:cNvGrpSpPr/>
              <p:nvPr/>
            </p:nvGrpSpPr>
            <p:grpSpPr>
              <a:xfrm>
                <a:off x="0" y="0"/>
                <a:ext cx="1772185" cy="1969220"/>
                <a:chOff x="0" y="0"/>
                <a:chExt cx="1772184" cy="1969219"/>
              </a:xfrm>
            </p:grpSpPr>
            <p:pic>
              <p:nvPicPr>
                <p:cNvPr id="561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>
                  <a:alphaModFix amt="15000"/>
                </a:blip>
                <a:stretch>
                  <a:fillRect/>
                </a:stretch>
              </p:blipFill>
              <p:spPr>
                <a:xfrm>
                  <a:off x="0" y="0"/>
                  <a:ext cx="1772185" cy="19692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2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96" y="273235"/>
                  <a:ext cx="1280392" cy="14227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64" name="002-group.png" descr="002-group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579503" y="638180"/>
                <a:ext cx="613262" cy="613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83" name="Юридическая форма"/>
            <p:cNvSpPr txBox="1"/>
            <p:nvPr/>
          </p:nvSpPr>
          <p:spPr>
            <a:xfrm>
              <a:off x="7436551" y="5380525"/>
              <a:ext cx="372057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Юридическая</a:t>
              </a:r>
              <a:r>
                <a:rPr b="0" dirty="0"/>
                <a:t> </a:t>
              </a:r>
              <a:r>
                <a:rPr b="0" dirty="0" err="1"/>
                <a:t>форма</a:t>
              </a:r>
              <a:endParaRPr b="0" dirty="0"/>
            </a:p>
          </p:txBody>
        </p:sp>
        <p:sp>
          <p:nvSpPr>
            <p:cNvPr id="584" name="АО, ООО, МУП, ГУП, КФХ"/>
            <p:cNvSpPr txBox="1"/>
            <p:nvPr/>
          </p:nvSpPr>
          <p:spPr>
            <a:xfrm>
              <a:off x="7436551" y="5897752"/>
              <a:ext cx="3380214" cy="376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lvl1pPr>
            </a:lstStyle>
            <a:p>
              <a:r>
                <a:t>АО, ООО, МУП, ГУП, КФХ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B9B1FB7-E809-ED4D-B4E7-85361463C7BF}"/>
              </a:ext>
            </a:extLst>
          </p:cNvPr>
          <p:cNvGrpSpPr/>
          <p:nvPr/>
        </p:nvGrpSpPr>
        <p:grpSpPr>
          <a:xfrm>
            <a:off x="14151416" y="7729737"/>
            <a:ext cx="4725930" cy="4431973"/>
            <a:chOff x="14151416" y="7729737"/>
            <a:chExt cx="4725930" cy="4431973"/>
          </a:xfrm>
        </p:grpSpPr>
        <p:grpSp>
          <p:nvGrpSpPr>
            <p:cNvPr id="570" name="Группа"/>
            <p:cNvGrpSpPr/>
            <p:nvPr/>
          </p:nvGrpSpPr>
          <p:grpSpPr>
            <a:xfrm>
              <a:off x="14151416" y="7729737"/>
              <a:ext cx="1772185" cy="1969220"/>
              <a:chOff x="0" y="0"/>
              <a:chExt cx="1772184" cy="1969219"/>
            </a:xfrm>
          </p:grpSpPr>
          <p:grpSp>
            <p:nvGrpSpPr>
              <p:cNvPr id="568" name="Группа"/>
              <p:cNvGrpSpPr/>
              <p:nvPr/>
            </p:nvGrpSpPr>
            <p:grpSpPr>
              <a:xfrm>
                <a:off x="0" y="0"/>
                <a:ext cx="1772185" cy="1969220"/>
                <a:chOff x="0" y="0"/>
                <a:chExt cx="1772184" cy="1969219"/>
              </a:xfrm>
            </p:grpSpPr>
            <p:pic>
              <p:nvPicPr>
                <p:cNvPr id="566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>
                  <a:alphaModFix amt="15000"/>
                </a:blip>
                <a:stretch>
                  <a:fillRect/>
                </a:stretch>
              </p:blipFill>
              <p:spPr>
                <a:xfrm>
                  <a:off x="0" y="0"/>
                  <a:ext cx="1772185" cy="19692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7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96" y="273235"/>
                  <a:ext cx="1280392" cy="14227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69" name="003-dart-board.png" descr="003-dart-board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79504" y="678021"/>
                <a:ext cx="613311" cy="613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85" name="Цель проекта"/>
            <p:cNvSpPr txBox="1"/>
            <p:nvPr/>
          </p:nvSpPr>
          <p:spPr>
            <a:xfrm>
              <a:off x="14293857" y="9947203"/>
              <a:ext cx="252633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Цель</a:t>
              </a:r>
              <a:r>
                <a:rPr b="0" dirty="0"/>
                <a:t> проекта</a:t>
              </a:r>
            </a:p>
          </p:txBody>
        </p:sp>
        <p:sp>
          <p:nvSpPr>
            <p:cNvPr id="586" name="Новое строительство…"/>
            <p:cNvSpPr txBox="1"/>
            <p:nvPr/>
          </p:nvSpPr>
          <p:spPr>
            <a:xfrm>
              <a:off x="14282835" y="10464431"/>
              <a:ext cx="4594511" cy="16972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Новое строительство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Реконструкция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Модернизация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Перепрофилирование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Расширение производства</a:t>
              </a:r>
            </a:p>
          </p:txBody>
        </p:sp>
      </p:grpSp>
      <p:sp>
        <p:nvSpPr>
          <p:cNvPr id="587" name="Критерии компаний участников"/>
          <p:cNvSpPr txBox="1"/>
          <p:nvPr/>
        </p:nvSpPr>
        <p:spPr>
          <a:xfrm>
            <a:off x="1221009" y="1196448"/>
            <a:ext cx="15367990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Критерии</a:t>
            </a:r>
            <a:r>
              <a:rPr b="0" dirty="0"/>
              <a:t> </a:t>
            </a:r>
            <a:r>
              <a:rPr b="0" dirty="0" err="1"/>
              <a:t>компаний</a:t>
            </a:r>
            <a:r>
              <a:rPr b="0" dirty="0"/>
              <a:t> </a:t>
            </a:r>
            <a:r>
              <a:rPr b="0" dirty="0" err="1"/>
              <a:t>участников</a:t>
            </a:r>
            <a:endParaRPr b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7CDFBCE-AB9E-6745-9F83-4E7D3559417A}"/>
              </a:ext>
            </a:extLst>
          </p:cNvPr>
          <p:cNvGrpSpPr/>
          <p:nvPr/>
        </p:nvGrpSpPr>
        <p:grpSpPr>
          <a:xfrm>
            <a:off x="1061373" y="7710099"/>
            <a:ext cx="4751332" cy="5099702"/>
            <a:chOff x="1061373" y="7710099"/>
            <a:chExt cx="4751332" cy="5099702"/>
          </a:xfrm>
        </p:grpSpPr>
        <p:grpSp>
          <p:nvGrpSpPr>
            <p:cNvPr id="575" name="Группа"/>
            <p:cNvGrpSpPr/>
            <p:nvPr/>
          </p:nvGrpSpPr>
          <p:grpSpPr>
            <a:xfrm>
              <a:off x="1061373" y="7710099"/>
              <a:ext cx="1772185" cy="1969221"/>
              <a:chOff x="0" y="0"/>
              <a:chExt cx="1772184" cy="1969219"/>
            </a:xfrm>
          </p:grpSpPr>
          <p:grpSp>
            <p:nvGrpSpPr>
              <p:cNvPr id="573" name="Группа"/>
              <p:cNvGrpSpPr/>
              <p:nvPr/>
            </p:nvGrpSpPr>
            <p:grpSpPr>
              <a:xfrm>
                <a:off x="0" y="0"/>
                <a:ext cx="1772185" cy="1969220"/>
                <a:chOff x="0" y="0"/>
                <a:chExt cx="1772184" cy="1969219"/>
              </a:xfrm>
            </p:grpSpPr>
            <p:pic>
              <p:nvPicPr>
                <p:cNvPr id="571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>
                  <a:alphaModFix amt="15000"/>
                </a:blip>
                <a:stretch>
                  <a:fillRect/>
                </a:stretch>
              </p:blipFill>
              <p:spPr>
                <a:xfrm>
                  <a:off x="0" y="0"/>
                  <a:ext cx="1772185" cy="19692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2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96" y="273235"/>
                  <a:ext cx="1280392" cy="14227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74" name="004-settings.png" descr="004-settings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91785" y="690313"/>
                <a:ext cx="588698" cy="5886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88" name="Стадии проекта"/>
            <p:cNvSpPr txBox="1"/>
            <p:nvPr/>
          </p:nvSpPr>
          <p:spPr>
            <a:xfrm>
              <a:off x="1229217" y="9934893"/>
              <a:ext cx="2920671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Стадии</a:t>
              </a:r>
              <a:r>
                <a:rPr b="0" dirty="0"/>
                <a:t> проекта</a:t>
              </a:r>
            </a:p>
          </p:txBody>
        </p:sp>
        <p:sp>
          <p:nvSpPr>
            <p:cNvPr id="589" name="Формирование документации…"/>
            <p:cNvSpPr txBox="1"/>
            <p:nvPr/>
          </p:nvSpPr>
          <p:spPr>
            <a:xfrm>
              <a:off x="1218194" y="10452121"/>
              <a:ext cx="4594511" cy="2357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Формирование документации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Разработка проектно-сметной документации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Получено положительное заключение экспертизы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Начато строительство объекта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3714BC-C57E-2D4A-B573-490109B1518A}"/>
              </a:ext>
            </a:extLst>
          </p:cNvPr>
          <p:cNvGrpSpPr/>
          <p:nvPr/>
        </p:nvGrpSpPr>
        <p:grpSpPr>
          <a:xfrm>
            <a:off x="7270142" y="7710099"/>
            <a:ext cx="5255218" cy="5099702"/>
            <a:chOff x="7270142" y="7710099"/>
            <a:chExt cx="5255218" cy="5099702"/>
          </a:xfrm>
        </p:grpSpPr>
        <p:grpSp>
          <p:nvGrpSpPr>
            <p:cNvPr id="580" name="Группа"/>
            <p:cNvGrpSpPr/>
            <p:nvPr/>
          </p:nvGrpSpPr>
          <p:grpSpPr>
            <a:xfrm>
              <a:off x="7270142" y="7710099"/>
              <a:ext cx="1772185" cy="1969221"/>
              <a:chOff x="0" y="0"/>
              <a:chExt cx="1772184" cy="1969219"/>
            </a:xfrm>
          </p:grpSpPr>
          <p:grpSp>
            <p:nvGrpSpPr>
              <p:cNvPr id="578" name="Группа"/>
              <p:cNvGrpSpPr/>
              <p:nvPr/>
            </p:nvGrpSpPr>
            <p:grpSpPr>
              <a:xfrm>
                <a:off x="0" y="0"/>
                <a:ext cx="1772185" cy="1969220"/>
                <a:chOff x="0" y="0"/>
                <a:chExt cx="1772184" cy="1969219"/>
              </a:xfrm>
            </p:grpSpPr>
            <p:pic>
              <p:nvPicPr>
                <p:cNvPr id="576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>
                  <a:alphaModFix amt="15000"/>
                </a:blip>
                <a:stretch>
                  <a:fillRect/>
                </a:stretch>
              </p:blipFill>
              <p:spPr>
                <a:xfrm>
                  <a:off x="0" y="0"/>
                  <a:ext cx="1772185" cy="19692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7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96" y="273235"/>
                  <a:ext cx="1280392" cy="14227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79" name="005-wallet.png" descr="005-wallet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600035" y="658713"/>
                <a:ext cx="572197" cy="572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90" name="Доля собственных средств"/>
            <p:cNvSpPr txBox="1"/>
            <p:nvPr/>
          </p:nvSpPr>
          <p:spPr>
            <a:xfrm>
              <a:off x="7449785" y="9934893"/>
              <a:ext cx="48058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Доля</a:t>
              </a:r>
              <a:r>
                <a:rPr b="0" dirty="0"/>
                <a:t> </a:t>
              </a:r>
              <a:r>
                <a:rPr b="0" dirty="0" err="1"/>
                <a:t>собственных</a:t>
              </a:r>
              <a:r>
                <a:rPr b="0" dirty="0"/>
                <a:t> </a:t>
              </a:r>
              <a:r>
                <a:rPr b="0" dirty="0" err="1"/>
                <a:t>средств</a:t>
              </a:r>
              <a:endParaRPr b="0" dirty="0"/>
            </a:p>
          </p:txBody>
        </p:sp>
        <p:sp>
          <p:nvSpPr>
            <p:cNvPr id="591" name="Не менее 15% (для проектов жилищного строительства)…"/>
            <p:cNvSpPr txBox="1"/>
            <p:nvPr/>
          </p:nvSpPr>
          <p:spPr>
            <a:xfrm>
              <a:off x="7438761" y="10452121"/>
              <a:ext cx="5086599" cy="2357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Не менее 15% (для проектов жилищного строительства)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Не менее 20% (для проектов АПК)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Не менее 30% (для промышленных проектов)</a:t>
              </a:r>
            </a:p>
            <a:p>
              <a:pPr marL="330729" indent="-330729" algn="l">
                <a:buClr>
                  <a:srgbClr val="2FA056"/>
                </a:buClr>
                <a:buSzPct val="150000"/>
                <a:buChar char="•"/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pPr>
              <a:r>
                <a:t>Не менее 10% (по списку государственной поддержки)</a:t>
              </a:r>
            </a:p>
          </p:txBody>
        </p:sp>
      </p:grpSp>
      <p:pic>
        <p:nvPicPr>
          <p:cNvPr id="592" name="Изображение" descr="Изображение"/>
          <p:cNvPicPr>
            <a:picLocks noChangeAspect="1"/>
          </p:cNvPicPr>
          <p:nvPr/>
        </p:nvPicPr>
        <p:blipFill>
          <a:blip r:embed="rId7">
            <a:alphaModFix amt="55153"/>
          </a:blip>
          <a:stretch>
            <a:fillRect/>
          </a:stretch>
        </p:blipFill>
        <p:spPr>
          <a:xfrm>
            <a:off x="18761448" y="11245060"/>
            <a:ext cx="24384001" cy="114621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28189BB-98D0-864B-B59B-BFA61E19D94D}"/>
              </a:ext>
            </a:extLst>
          </p:cNvPr>
          <p:cNvGrpSpPr/>
          <p:nvPr/>
        </p:nvGrpSpPr>
        <p:grpSpPr>
          <a:xfrm>
            <a:off x="20071133" y="3155731"/>
            <a:ext cx="2307918" cy="3118501"/>
            <a:chOff x="20071133" y="3155731"/>
            <a:chExt cx="2307918" cy="3118501"/>
          </a:xfrm>
        </p:grpSpPr>
        <p:grpSp>
          <p:nvGrpSpPr>
            <p:cNvPr id="597" name="Группа"/>
            <p:cNvGrpSpPr/>
            <p:nvPr/>
          </p:nvGrpSpPr>
          <p:grpSpPr>
            <a:xfrm>
              <a:off x="20071133" y="3155731"/>
              <a:ext cx="1772185" cy="1969220"/>
              <a:chOff x="0" y="0"/>
              <a:chExt cx="1772184" cy="1969219"/>
            </a:xfrm>
          </p:grpSpPr>
          <p:pic>
            <p:nvPicPr>
              <p:cNvPr id="595" name="Изображение" descr="Изображение"/>
              <p:cNvPicPr>
                <a:picLocks noChangeAspect="1"/>
              </p:cNvPicPr>
              <p:nvPr/>
            </p:nvPicPr>
            <p:blipFill>
              <a:blip r:embed="rId2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772185" cy="19692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6" name="Изображение" descr="Изображение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5896" y="273235"/>
                <a:ext cx="1280392" cy="14227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8" name="001-factory.png" descr="001-factory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650637" y="3833752"/>
              <a:ext cx="613311" cy="6133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8" name="Отрасли"/>
            <p:cNvSpPr txBox="1"/>
            <p:nvPr/>
          </p:nvSpPr>
          <p:spPr>
            <a:xfrm>
              <a:off x="20237329" y="5380525"/>
              <a:ext cx="2141722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lvl1pPr>
            </a:lstStyle>
            <a:p>
              <a:r>
                <a:rPr b="0" dirty="0" err="1"/>
                <a:t>Отрасли</a:t>
              </a:r>
              <a:endParaRPr b="0" dirty="0"/>
            </a:p>
          </p:txBody>
        </p:sp>
        <p:sp>
          <p:nvSpPr>
            <p:cNvPr id="609" name="Все"/>
            <p:cNvSpPr txBox="1"/>
            <p:nvPr/>
          </p:nvSpPr>
          <p:spPr>
            <a:xfrm>
              <a:off x="20254636" y="5897752"/>
              <a:ext cx="982023" cy="376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lvl1pPr>
            </a:lstStyle>
            <a:p>
              <a:r>
                <a:t>Все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8AF3EA-7BD4-A842-963F-EA43165DF62B}"/>
              </a:ext>
            </a:extLst>
          </p:cNvPr>
          <p:cNvGrpSpPr/>
          <p:nvPr/>
        </p:nvGrpSpPr>
        <p:grpSpPr>
          <a:xfrm>
            <a:off x="14151416" y="3175368"/>
            <a:ext cx="4610032" cy="3551170"/>
            <a:chOff x="14151416" y="3175368"/>
            <a:chExt cx="4610032" cy="3551170"/>
          </a:xfrm>
        </p:grpSpPr>
        <p:sp>
          <p:nvSpPr>
            <p:cNvPr id="593" name="Срок реализации…"/>
            <p:cNvSpPr txBox="1"/>
            <p:nvPr/>
          </p:nvSpPr>
          <p:spPr>
            <a:xfrm>
              <a:off x="14338599" y="5399649"/>
              <a:ext cx="4422849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pPr>
              <a:r>
                <a:rPr b="0" dirty="0" err="1"/>
                <a:t>Срок</a:t>
              </a:r>
              <a:r>
                <a:rPr b="0" dirty="0"/>
                <a:t> </a:t>
              </a:r>
              <a:r>
                <a:rPr b="0" dirty="0" err="1"/>
                <a:t>реализации</a:t>
              </a:r>
              <a:r>
                <a:rPr b="0" dirty="0"/>
                <a:t> </a:t>
              </a:r>
            </a:p>
            <a:p>
              <a: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pPr>
              <a:r>
                <a:rPr b="0" dirty="0"/>
                <a:t>и </a:t>
              </a:r>
              <a:r>
                <a:rPr b="0" dirty="0" err="1"/>
                <a:t>окупаемости</a:t>
              </a:r>
              <a:r>
                <a:rPr b="0" dirty="0"/>
                <a:t> проекта </a:t>
              </a:r>
            </a:p>
          </p:txBody>
        </p:sp>
        <p:grpSp>
          <p:nvGrpSpPr>
            <p:cNvPr id="601" name="Группа"/>
            <p:cNvGrpSpPr/>
            <p:nvPr/>
          </p:nvGrpSpPr>
          <p:grpSpPr>
            <a:xfrm>
              <a:off x="14151416" y="3175368"/>
              <a:ext cx="1772185" cy="1969221"/>
              <a:chOff x="0" y="0"/>
              <a:chExt cx="1772184" cy="1969219"/>
            </a:xfrm>
          </p:grpSpPr>
          <p:pic>
            <p:nvPicPr>
              <p:cNvPr id="599" name="Изображение" descr="Изображение"/>
              <p:cNvPicPr>
                <a:picLocks noChangeAspect="1"/>
              </p:cNvPicPr>
              <p:nvPr/>
            </p:nvPicPr>
            <p:blipFill>
              <a:blip r:embed="rId2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772185" cy="19692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0" name="Изображение" descr="Изображение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5896" y="273235"/>
                <a:ext cx="1280392" cy="14227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02" name="002-calendar.png" descr="002-calendar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730920" y="3853390"/>
              <a:ext cx="613312" cy="6133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0" name="До 15 лет"/>
            <p:cNvSpPr txBox="1"/>
            <p:nvPr/>
          </p:nvSpPr>
          <p:spPr>
            <a:xfrm>
              <a:off x="14312934" y="6350058"/>
              <a:ext cx="2496101" cy="376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lvl1pPr>
            </a:lstStyle>
            <a:p>
              <a:r>
                <a:t>До 15 лет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E044DDF-F591-E340-8E06-2B878F6D7D09}"/>
              </a:ext>
            </a:extLst>
          </p:cNvPr>
          <p:cNvGrpSpPr/>
          <p:nvPr/>
        </p:nvGrpSpPr>
        <p:grpSpPr>
          <a:xfrm>
            <a:off x="20071133" y="7710099"/>
            <a:ext cx="2902860" cy="3570333"/>
            <a:chOff x="20071133" y="7710099"/>
            <a:chExt cx="2902860" cy="3570333"/>
          </a:xfrm>
        </p:grpSpPr>
        <p:grpSp>
          <p:nvGrpSpPr>
            <p:cNvPr id="605" name="Группа"/>
            <p:cNvGrpSpPr/>
            <p:nvPr/>
          </p:nvGrpSpPr>
          <p:grpSpPr>
            <a:xfrm>
              <a:off x="20071133" y="7710099"/>
              <a:ext cx="1772185" cy="1969221"/>
              <a:chOff x="0" y="0"/>
              <a:chExt cx="1772184" cy="1969219"/>
            </a:xfrm>
          </p:grpSpPr>
          <p:pic>
            <p:nvPicPr>
              <p:cNvPr id="603" name="Изображение" descr="Изображение"/>
              <p:cNvPicPr>
                <a:picLocks noChangeAspect="1"/>
              </p:cNvPicPr>
              <p:nvPr/>
            </p:nvPicPr>
            <p:blipFill>
              <a:blip r:embed="rId2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772185" cy="19692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4" name="Изображение" descr="Изображение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5896" y="273235"/>
                <a:ext cx="1280392" cy="14227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06" name="003-ruble-currency-sign.png" descr="003-ruble-currency-sign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650637" y="8348281"/>
              <a:ext cx="613262" cy="6132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7" name="Сумма…"/>
            <p:cNvSpPr txBox="1"/>
            <p:nvPr/>
          </p:nvSpPr>
          <p:spPr>
            <a:xfrm>
              <a:off x="20258506" y="9980007"/>
              <a:ext cx="2715487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pPr>
              <a:r>
                <a:rPr b="0" dirty="0" err="1"/>
                <a:t>Сумма</a:t>
              </a:r>
              <a:r>
                <a:rPr b="0" dirty="0"/>
                <a:t> </a:t>
              </a:r>
            </a:p>
            <a:p>
              <a:pPr algn="l">
                <a:defRPr sz="2800">
                  <a:solidFill>
                    <a:srgbClr val="2F2F2E"/>
                  </a:solidFill>
                  <a:latin typeface="DiariaPro-Medium"/>
                  <a:ea typeface="DiariaPro-Medium"/>
                  <a:cs typeface="DiariaPro-Medium"/>
                  <a:sym typeface="DiariaPro-Medium"/>
                </a:defRPr>
              </a:pPr>
              <a:r>
                <a:rPr b="0" dirty="0" err="1"/>
                <a:t>кредитования</a:t>
              </a:r>
              <a:r>
                <a:rPr b="0" dirty="0"/>
                <a:t> </a:t>
              </a:r>
            </a:p>
          </p:txBody>
        </p:sp>
        <p:sp>
          <p:nvSpPr>
            <p:cNvPr id="611" name="От 50 млн руб."/>
            <p:cNvSpPr txBox="1"/>
            <p:nvPr/>
          </p:nvSpPr>
          <p:spPr>
            <a:xfrm>
              <a:off x="20254636" y="10903953"/>
              <a:ext cx="2659246" cy="376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>
                <a:defRPr sz="2200" b="0">
                  <a:solidFill>
                    <a:srgbClr val="2F2F2E"/>
                  </a:solidFill>
                  <a:latin typeface="DiariaPro-Light"/>
                  <a:ea typeface="DiariaPro-Light"/>
                  <a:cs typeface="DiariaPro-Light"/>
                  <a:sym typeface="DiariaPro-Light"/>
                </a:defRPr>
              </a:lvl1pPr>
            </a:lstStyle>
            <a:p>
              <a:r>
                <a:t>От 50 млн руб.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Изображение" descr="Изображение"/>
          <p:cNvPicPr>
            <a:picLocks noChangeAspect="1"/>
          </p:cNvPicPr>
          <p:nvPr/>
        </p:nvPicPr>
        <p:blipFill>
          <a:blip r:embed="rId2"/>
          <a:srcRect l="23270" t="9907"/>
          <a:stretch>
            <a:fillRect/>
          </a:stretch>
        </p:blipFill>
        <p:spPr>
          <a:xfrm>
            <a:off x="-15253680" y="8617032"/>
            <a:ext cx="18709714" cy="1149125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F5DBAC28-527D-C84E-94DD-A4C68D5642EB}"/>
              </a:ext>
            </a:extLst>
          </p:cNvPr>
          <p:cNvSpPr txBox="1"/>
          <p:nvPr/>
        </p:nvSpPr>
        <p:spPr>
          <a:xfrm>
            <a:off x="6462972" y="2407027"/>
            <a:ext cx="1051242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lvl="0">
              <a:defRPr/>
            </a:pPr>
            <a:r>
              <a:rPr lang="ru-RU" sz="2800" b="0" dirty="0"/>
              <a:t>Цифровая платформа инвестиционных проектов </a:t>
            </a:r>
          </a:p>
          <a:p>
            <a:pPr lvl="0">
              <a:defRPr/>
            </a:pPr>
            <a:r>
              <a:rPr lang="ru-RU" sz="2800" b="0" dirty="0"/>
              <a:t>(в том числе с интеграционным эффектом), находящихся на стадии "подготовки к реализации" / "реализация"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  <p:sp>
        <p:nvSpPr>
          <p:cNvPr id="51" name="Критерии компаний участников">
            <a:extLst>
              <a:ext uri="{FF2B5EF4-FFF2-40B4-BE49-F238E27FC236}">
                <a16:creationId xmlns:a16="http://schemas.microsoft.com/office/drawing/2014/main" id="{87395DB3-49FD-3743-9E8F-B5AC9FB225C0}"/>
              </a:ext>
            </a:extLst>
          </p:cNvPr>
          <p:cNvSpPr txBox="1"/>
          <p:nvPr/>
        </p:nvSpPr>
        <p:spPr>
          <a:xfrm>
            <a:off x="7390274" y="1072676"/>
            <a:ext cx="865781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www.korpinvest.info</a:t>
            </a:r>
          </a:p>
        </p:txBody>
      </p:sp>
      <p:grpSp>
        <p:nvGrpSpPr>
          <p:cNvPr id="42" name="Группа">
            <a:extLst>
              <a:ext uri="{FF2B5EF4-FFF2-40B4-BE49-F238E27FC236}">
                <a16:creationId xmlns:a16="http://schemas.microsoft.com/office/drawing/2014/main" id="{6E63BDC7-44AA-DC43-8165-63FF85AD52D5}"/>
              </a:ext>
            </a:extLst>
          </p:cNvPr>
          <p:cNvGrpSpPr/>
          <p:nvPr/>
        </p:nvGrpSpPr>
        <p:grpSpPr>
          <a:xfrm>
            <a:off x="3720706" y="4132450"/>
            <a:ext cx="15930330" cy="9621921"/>
            <a:chOff x="0" y="0"/>
            <a:chExt cx="20592671" cy="12437973"/>
          </a:xfrm>
        </p:grpSpPr>
        <p:pic>
          <p:nvPicPr>
            <p:cNvPr id="43" name="Снимок экрана 2020-06-02 в 17.17.44.png" descr="Снимок экрана 2020-06-02 в 17.17.44.png">
              <a:extLst>
                <a:ext uri="{FF2B5EF4-FFF2-40B4-BE49-F238E27FC236}">
                  <a16:creationId xmlns:a16="http://schemas.microsoft.com/office/drawing/2014/main" id="{AACC6CDF-0280-AE4C-A4F0-4ADC2E21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62" t="12383" r="4162"/>
            <a:stretch>
              <a:fillRect/>
            </a:stretch>
          </p:blipFill>
          <p:spPr>
            <a:xfrm>
              <a:off x="2397560" y="414127"/>
              <a:ext cx="15883677" cy="10019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Изображение" descr="Изображение">
              <a:extLst>
                <a:ext uri="{FF2B5EF4-FFF2-40B4-BE49-F238E27FC236}">
                  <a16:creationId xmlns:a16="http://schemas.microsoft.com/office/drawing/2014/main" id="{EA80A1EB-5E64-3C49-A16A-A3BC805F37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592672" cy="12437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BE0E3-F38B-364B-8C9E-78A918B69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610" y="3760368"/>
            <a:ext cx="1479451" cy="16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09B01-8CD2-7349-A212-41A4FD151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9018" y="1420813"/>
            <a:ext cx="1570635" cy="16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18F4F7-D9D5-FE45-A50A-6A6B60CA6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4335" y="8726136"/>
            <a:ext cx="1620000" cy="16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109A5-0F18-5A43-9834-6854CBA2D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4335" y="6239288"/>
            <a:ext cx="1620000" cy="16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C7C8C9-1376-9046-97ED-81310F88C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84335" y="11092264"/>
            <a:ext cx="1620000" cy="1620000"/>
          </a:xfrm>
          <a:prstGeom prst="rect">
            <a:avLst/>
          </a:prstGeom>
        </p:spPr>
      </p:pic>
      <p:sp>
        <p:nvSpPr>
          <p:cNvPr id="13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4DF9712E-2C8D-4E48-9E66-EA9BB0F2DD83}"/>
              </a:ext>
            </a:extLst>
          </p:cNvPr>
          <p:cNvSpPr txBox="1"/>
          <p:nvPr/>
        </p:nvSpPr>
        <p:spPr>
          <a:xfrm>
            <a:off x="19516918" y="3086211"/>
            <a:ext cx="2954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Казахстан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  <p:sp>
        <p:nvSpPr>
          <p:cNvPr id="14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AF78B8FD-598F-764A-91C1-0CE64BBF22B6}"/>
              </a:ext>
            </a:extLst>
          </p:cNvPr>
          <p:cNvSpPr txBox="1"/>
          <p:nvPr/>
        </p:nvSpPr>
        <p:spPr>
          <a:xfrm>
            <a:off x="19516918" y="5442910"/>
            <a:ext cx="2954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Россия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  <p:sp>
        <p:nvSpPr>
          <p:cNvPr id="15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74DB2C72-0156-8547-9D6F-278B14D97CD6}"/>
              </a:ext>
            </a:extLst>
          </p:cNvPr>
          <p:cNvSpPr txBox="1"/>
          <p:nvPr/>
        </p:nvSpPr>
        <p:spPr>
          <a:xfrm>
            <a:off x="19516918" y="7950439"/>
            <a:ext cx="2954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Киргизия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  <p:sp>
        <p:nvSpPr>
          <p:cNvPr id="16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57207D72-CE11-BA49-96C0-4C6C39313D15}"/>
              </a:ext>
            </a:extLst>
          </p:cNvPr>
          <p:cNvSpPr txBox="1"/>
          <p:nvPr/>
        </p:nvSpPr>
        <p:spPr>
          <a:xfrm>
            <a:off x="19516918" y="10373126"/>
            <a:ext cx="2954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Армения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  <p:sp>
        <p:nvSpPr>
          <p:cNvPr id="17" name="Возможные меры поддержки институтов развития">
            <a:extLst>
              <a:ext uri="{FF2B5EF4-FFF2-40B4-BE49-F238E27FC236}">
                <a16:creationId xmlns:a16="http://schemas.microsoft.com/office/drawing/2014/main" id="{43D309E9-BE2A-2C4F-A75C-A0F2C1773565}"/>
              </a:ext>
            </a:extLst>
          </p:cNvPr>
          <p:cNvSpPr txBox="1"/>
          <p:nvPr/>
        </p:nvSpPr>
        <p:spPr>
          <a:xfrm>
            <a:off x="19516918" y="12786388"/>
            <a:ext cx="2954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6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F2F2E"/>
                </a:solidFill>
                <a:effectLst/>
                <a:uLnTx/>
                <a:uFillTx/>
                <a:latin typeface="DiariaPro-Medium"/>
                <a:sym typeface="DiariaPro-Medium"/>
              </a:rPr>
              <a:t>Белоруссия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F2F2E"/>
              </a:solidFill>
              <a:effectLst/>
              <a:uLnTx/>
              <a:uFillTx/>
              <a:latin typeface="DiariaPro-Medium"/>
              <a:sym typeface="Diaria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11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Изображение" descr="Изображение"/>
          <p:cNvPicPr>
            <a:picLocks noChangeAspect="1"/>
          </p:cNvPicPr>
          <p:nvPr/>
        </p:nvPicPr>
        <p:blipFill>
          <a:blip r:embed="rId2"/>
          <a:srcRect l="23270" t="9907"/>
          <a:stretch>
            <a:fillRect/>
          </a:stretch>
        </p:blipFill>
        <p:spPr>
          <a:xfrm>
            <a:off x="14815096" y="11190639"/>
            <a:ext cx="18709713" cy="1149125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Сквиркл">
            <a:extLst>
              <a:ext uri="{FF2B5EF4-FFF2-40B4-BE49-F238E27FC236}">
                <a16:creationId xmlns:a16="http://schemas.microsoft.com/office/drawing/2014/main" id="{1F4CECE1-07E1-A547-A79C-0C41EF7EB026}"/>
              </a:ext>
            </a:extLst>
          </p:cNvPr>
          <p:cNvSpPr/>
          <p:nvPr/>
        </p:nvSpPr>
        <p:spPr>
          <a:xfrm>
            <a:off x="9133971" y="4130053"/>
            <a:ext cx="6116060" cy="2052219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46" name="Кружок">
            <a:extLst>
              <a:ext uri="{FF2B5EF4-FFF2-40B4-BE49-F238E27FC236}">
                <a16:creationId xmlns:a16="http://schemas.microsoft.com/office/drawing/2014/main" id="{764F1BE2-B8B1-3A48-93F2-1CFE5C87E023}"/>
              </a:ext>
            </a:extLst>
          </p:cNvPr>
          <p:cNvSpPr/>
          <p:nvPr/>
        </p:nvSpPr>
        <p:spPr>
          <a:xfrm>
            <a:off x="14413401" y="6308311"/>
            <a:ext cx="517348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47" name="Кружок">
            <a:extLst>
              <a:ext uri="{FF2B5EF4-FFF2-40B4-BE49-F238E27FC236}">
                <a16:creationId xmlns:a16="http://schemas.microsoft.com/office/drawing/2014/main" id="{92148583-D547-5C4C-A0F0-4AA61D8E14B9}"/>
              </a:ext>
            </a:extLst>
          </p:cNvPr>
          <p:cNvSpPr/>
          <p:nvPr/>
        </p:nvSpPr>
        <p:spPr>
          <a:xfrm>
            <a:off x="13926877" y="6825244"/>
            <a:ext cx="404655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48" name="Кружок">
            <a:extLst>
              <a:ext uri="{FF2B5EF4-FFF2-40B4-BE49-F238E27FC236}">
                <a16:creationId xmlns:a16="http://schemas.microsoft.com/office/drawing/2014/main" id="{BAFE1B39-64C3-8346-9DBD-2E034DA2E602}"/>
              </a:ext>
            </a:extLst>
          </p:cNvPr>
          <p:cNvSpPr/>
          <p:nvPr/>
        </p:nvSpPr>
        <p:spPr>
          <a:xfrm>
            <a:off x="13463157" y="7060001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71" name="Готова ответить на ваши вопросы"/>
          <p:cNvSpPr txBox="1"/>
          <p:nvPr/>
        </p:nvSpPr>
        <p:spPr>
          <a:xfrm>
            <a:off x="483696" y="1199047"/>
            <a:ext cx="2341660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9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Готов</a:t>
            </a:r>
            <a:r>
              <a:rPr lang="ru-RU" b="0" dirty="0"/>
              <a:t>ы</a:t>
            </a:r>
            <a:r>
              <a:rPr b="0" dirty="0"/>
              <a:t> </a:t>
            </a:r>
            <a:r>
              <a:rPr b="0" dirty="0" err="1"/>
              <a:t>ответить</a:t>
            </a:r>
            <a:r>
              <a:rPr b="0" dirty="0"/>
              <a:t> </a:t>
            </a:r>
            <a:r>
              <a:rPr b="0" dirty="0" err="1"/>
              <a:t>на</a:t>
            </a:r>
            <a:r>
              <a:rPr b="0" dirty="0"/>
              <a:t> </a:t>
            </a:r>
            <a:r>
              <a:rPr b="0" dirty="0" err="1"/>
              <a:t>ваши</a:t>
            </a:r>
            <a:r>
              <a:rPr b="0" dirty="0"/>
              <a:t> </a:t>
            </a:r>
            <a:r>
              <a:rPr b="0" dirty="0" err="1"/>
              <a:t>вопросы</a:t>
            </a:r>
            <a:endParaRPr b="0" dirty="0"/>
          </a:p>
        </p:txBody>
      </p:sp>
      <p:sp>
        <p:nvSpPr>
          <p:cNvPr id="673" name="Сквиркл"/>
          <p:cNvSpPr/>
          <p:nvPr/>
        </p:nvSpPr>
        <p:spPr>
          <a:xfrm>
            <a:off x="1321084" y="4130053"/>
            <a:ext cx="6116060" cy="2052219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74" name="Кружок"/>
          <p:cNvSpPr/>
          <p:nvPr/>
        </p:nvSpPr>
        <p:spPr>
          <a:xfrm>
            <a:off x="6600514" y="6308311"/>
            <a:ext cx="517348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75" name="Кружок"/>
          <p:cNvSpPr/>
          <p:nvPr/>
        </p:nvSpPr>
        <p:spPr>
          <a:xfrm>
            <a:off x="6113990" y="6825244"/>
            <a:ext cx="404655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76" name="Кружок"/>
          <p:cNvSpPr/>
          <p:nvPr/>
        </p:nvSpPr>
        <p:spPr>
          <a:xfrm>
            <a:off x="5650270" y="7060001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77" name="Какие формы господдержки я могу получить?"/>
          <p:cNvSpPr txBox="1"/>
          <p:nvPr/>
        </p:nvSpPr>
        <p:spPr>
          <a:xfrm>
            <a:off x="1753207" y="4459929"/>
            <a:ext cx="540111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Могут ли участвовать проекты на стадии идеи, без разработанной ПСД?</a:t>
            </a:r>
            <a:endParaRPr b="0" dirty="0"/>
          </a:p>
        </p:txBody>
      </p:sp>
      <p:sp>
        <p:nvSpPr>
          <p:cNvPr id="683" name="Какие формы господдержки я могу получить?"/>
          <p:cNvSpPr txBox="1"/>
          <p:nvPr/>
        </p:nvSpPr>
        <p:spPr>
          <a:xfrm>
            <a:off x="9566095" y="4459929"/>
            <a:ext cx="540111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Каким образом можно показать долю собственных средств?</a:t>
            </a:r>
            <a:endParaRPr b="0" dirty="0"/>
          </a:p>
        </p:txBody>
      </p:sp>
      <p:sp>
        <p:nvSpPr>
          <p:cNvPr id="685" name="Сквиркл"/>
          <p:cNvSpPr/>
          <p:nvPr/>
        </p:nvSpPr>
        <p:spPr>
          <a:xfrm>
            <a:off x="16946857" y="4130054"/>
            <a:ext cx="6116060" cy="1594600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86" name="Кружок"/>
          <p:cNvSpPr/>
          <p:nvPr/>
        </p:nvSpPr>
        <p:spPr>
          <a:xfrm>
            <a:off x="22226287" y="5850692"/>
            <a:ext cx="517349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87" name="Кружок"/>
          <p:cNvSpPr/>
          <p:nvPr/>
        </p:nvSpPr>
        <p:spPr>
          <a:xfrm>
            <a:off x="21739763" y="6367625"/>
            <a:ext cx="404656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88" name="Кружок"/>
          <p:cNvSpPr/>
          <p:nvPr/>
        </p:nvSpPr>
        <p:spPr>
          <a:xfrm>
            <a:off x="21276044" y="6602382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89" name="Какие формы господдержки я могу получить?"/>
          <p:cNvSpPr txBox="1"/>
          <p:nvPr/>
        </p:nvSpPr>
        <p:spPr>
          <a:xfrm>
            <a:off x="17378982" y="4459929"/>
            <a:ext cx="540111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Как рассчитывается объем залогового обеспечения?</a:t>
            </a:r>
            <a:endParaRPr b="0" dirty="0"/>
          </a:p>
        </p:txBody>
      </p:sp>
      <p:sp>
        <p:nvSpPr>
          <p:cNvPr id="691" name="Сквиркл"/>
          <p:cNvSpPr/>
          <p:nvPr/>
        </p:nvSpPr>
        <p:spPr>
          <a:xfrm>
            <a:off x="1321084" y="8486580"/>
            <a:ext cx="6116060" cy="1594600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2" name="Кружок"/>
          <p:cNvSpPr/>
          <p:nvPr/>
        </p:nvSpPr>
        <p:spPr>
          <a:xfrm>
            <a:off x="6600514" y="10207218"/>
            <a:ext cx="517348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3" name="Кружок"/>
          <p:cNvSpPr/>
          <p:nvPr/>
        </p:nvSpPr>
        <p:spPr>
          <a:xfrm>
            <a:off x="6113990" y="10724151"/>
            <a:ext cx="404655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4" name="Кружок"/>
          <p:cNvSpPr/>
          <p:nvPr/>
        </p:nvSpPr>
        <p:spPr>
          <a:xfrm>
            <a:off x="5650270" y="10958908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5" name="Какие формы господдержки я могу получить?"/>
          <p:cNvSpPr txBox="1"/>
          <p:nvPr/>
        </p:nvSpPr>
        <p:spPr>
          <a:xfrm>
            <a:off x="1753208" y="8816455"/>
            <a:ext cx="540111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Какие формы господдержки я могу получить?</a:t>
            </a:r>
          </a:p>
        </p:txBody>
      </p:sp>
      <p:sp>
        <p:nvSpPr>
          <p:cNvPr id="697" name="Сквиркл"/>
          <p:cNvSpPr/>
          <p:nvPr/>
        </p:nvSpPr>
        <p:spPr>
          <a:xfrm>
            <a:off x="8778164" y="8486580"/>
            <a:ext cx="6992721" cy="2052218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8" name="Кружок"/>
          <p:cNvSpPr/>
          <p:nvPr/>
        </p:nvSpPr>
        <p:spPr>
          <a:xfrm>
            <a:off x="14991356" y="10655314"/>
            <a:ext cx="517349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699" name="Кружок"/>
          <p:cNvSpPr/>
          <p:nvPr/>
        </p:nvSpPr>
        <p:spPr>
          <a:xfrm>
            <a:off x="14504833" y="11172247"/>
            <a:ext cx="404655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0" name="Кружок"/>
          <p:cNvSpPr/>
          <p:nvPr/>
        </p:nvSpPr>
        <p:spPr>
          <a:xfrm>
            <a:off x="14041113" y="11407004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1" name="Какие формы господдержки я могу получить?"/>
          <p:cNvSpPr txBox="1"/>
          <p:nvPr/>
        </p:nvSpPr>
        <p:spPr>
          <a:xfrm>
            <a:off x="9210290" y="8816455"/>
            <a:ext cx="641512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Какие документы подтверждают наличие собственных средств и ранее понесённых затрат?</a:t>
            </a:r>
            <a:endParaRPr b="0" dirty="0"/>
          </a:p>
        </p:txBody>
      </p:sp>
      <p:sp>
        <p:nvSpPr>
          <p:cNvPr id="703" name="Сквиркл"/>
          <p:cNvSpPr/>
          <p:nvPr/>
        </p:nvSpPr>
        <p:spPr>
          <a:xfrm>
            <a:off x="16946857" y="8486580"/>
            <a:ext cx="6116060" cy="1594600"/>
          </a:xfrm>
          <a:prstGeom prst="roundRect">
            <a:avLst>
              <a:gd name="adj" fmla="val 15000"/>
            </a:avLst>
          </a:prstGeom>
          <a:solidFill>
            <a:srgbClr val="2FA05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4" name="Кружок"/>
          <p:cNvSpPr/>
          <p:nvPr/>
        </p:nvSpPr>
        <p:spPr>
          <a:xfrm>
            <a:off x="22226287" y="10207218"/>
            <a:ext cx="517349" cy="517349"/>
          </a:xfrm>
          <a:prstGeom prst="ellipse">
            <a:avLst/>
          </a:prstGeom>
          <a:solidFill>
            <a:srgbClr val="2FA056">
              <a:alpha val="72855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5" name="Кружок"/>
          <p:cNvSpPr/>
          <p:nvPr/>
        </p:nvSpPr>
        <p:spPr>
          <a:xfrm>
            <a:off x="21739763" y="10724151"/>
            <a:ext cx="404656" cy="404656"/>
          </a:xfrm>
          <a:prstGeom prst="ellipse">
            <a:avLst/>
          </a:prstGeom>
          <a:solidFill>
            <a:srgbClr val="2FA056">
              <a:alpha val="54873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6" name="Кружок"/>
          <p:cNvSpPr/>
          <p:nvPr/>
        </p:nvSpPr>
        <p:spPr>
          <a:xfrm>
            <a:off x="21276044" y="10958908"/>
            <a:ext cx="278006" cy="278006"/>
          </a:xfrm>
          <a:prstGeom prst="ellipse">
            <a:avLst/>
          </a:prstGeom>
          <a:solidFill>
            <a:srgbClr val="2FA056">
              <a:alpha val="37766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/>
          </a:p>
        </p:txBody>
      </p:sp>
      <p:sp>
        <p:nvSpPr>
          <p:cNvPr id="707" name="Какие формы господдержки я могу получить?"/>
          <p:cNvSpPr txBox="1"/>
          <p:nvPr/>
        </p:nvSpPr>
        <p:spPr>
          <a:xfrm>
            <a:off x="17378982" y="8816455"/>
            <a:ext cx="540111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lang="ru-RU" b="0" dirty="0"/>
              <a:t>Как узнать на какой стадии находится проект?</a:t>
            </a:r>
            <a:endParaRPr b="0" dirty="0"/>
          </a:p>
        </p:txBody>
      </p:sp>
      <p:pic>
        <p:nvPicPr>
          <p:cNvPr id="709" name="Изображение" descr="Изображение"/>
          <p:cNvPicPr>
            <a:picLocks noChangeAspect="1"/>
          </p:cNvPicPr>
          <p:nvPr/>
        </p:nvPicPr>
        <p:blipFill>
          <a:blip r:embed="rId2"/>
          <a:srcRect l="23270" t="9907"/>
          <a:stretch>
            <a:fillRect/>
          </a:stretch>
        </p:blipFill>
        <p:spPr>
          <a:xfrm>
            <a:off x="-11791323" y="11190639"/>
            <a:ext cx="18709714" cy="11491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ямоугольник"/>
          <p:cNvSpPr/>
          <p:nvPr/>
        </p:nvSpPr>
        <p:spPr>
          <a:xfrm>
            <a:off x="804478" y="-14597"/>
            <a:ext cx="6434842" cy="13745194"/>
          </a:xfrm>
          <a:prstGeom prst="rect">
            <a:avLst/>
          </a:prstGeom>
          <a:solidFill>
            <a:srgbClr val="2FA056">
              <a:alpha val="3979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-96268" y="-14597"/>
            <a:ext cx="6434842" cy="13745194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Беличенко Анна Сергеевна"/>
          <p:cNvSpPr txBox="1"/>
          <p:nvPr/>
        </p:nvSpPr>
        <p:spPr>
          <a:xfrm>
            <a:off x="9284520" y="5376510"/>
            <a:ext cx="12771125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Беличенко</a:t>
            </a:r>
            <a:r>
              <a:rPr b="0" dirty="0"/>
              <a:t> </a:t>
            </a:r>
            <a:r>
              <a:rPr b="0" dirty="0" err="1"/>
              <a:t>Анна</a:t>
            </a:r>
            <a:r>
              <a:rPr b="0" dirty="0"/>
              <a:t> </a:t>
            </a:r>
            <a:r>
              <a:rPr b="0" dirty="0" err="1"/>
              <a:t>Сергеевна</a:t>
            </a:r>
            <a:endParaRPr b="0" dirty="0"/>
          </a:p>
        </p:txBody>
      </p:sp>
      <p:sp>
        <p:nvSpPr>
          <p:cNvPr id="161" name="Председатель Организационного комитета Ежегодной…"/>
          <p:cNvSpPr txBox="1"/>
          <p:nvPr/>
        </p:nvSpPr>
        <p:spPr>
          <a:xfrm>
            <a:off x="9325330" y="6617262"/>
            <a:ext cx="12455504" cy="117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 dirty="0" err="1"/>
              <a:t>Председатель</a:t>
            </a:r>
            <a:r>
              <a:rPr b="0" dirty="0"/>
              <a:t> </a:t>
            </a:r>
            <a:r>
              <a:rPr b="0" dirty="0" err="1"/>
              <a:t>Организационного</a:t>
            </a:r>
            <a:r>
              <a:rPr b="0" dirty="0"/>
              <a:t> </a:t>
            </a:r>
            <a:r>
              <a:rPr b="0" dirty="0" err="1"/>
              <a:t>комитета</a:t>
            </a:r>
            <a:r>
              <a:rPr b="0" dirty="0"/>
              <a:t> </a:t>
            </a:r>
            <a:r>
              <a:rPr b="0" dirty="0" err="1"/>
              <a:t>Ежегодной</a:t>
            </a:r>
            <a:endParaRPr b="0" dirty="0"/>
          </a:p>
          <a:p>
            <a:pPr algn="l">
              <a:lnSpc>
                <a:spcPct val="120000"/>
              </a:lnSpc>
              <a:defRPr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 dirty="0" err="1"/>
              <a:t>общественной</a:t>
            </a:r>
            <a:r>
              <a:rPr b="0" dirty="0"/>
              <a:t> </a:t>
            </a:r>
            <a:r>
              <a:rPr b="0" dirty="0" err="1"/>
              <a:t>премии</a:t>
            </a:r>
            <a:r>
              <a:rPr b="0" dirty="0"/>
              <a:t> «</a:t>
            </a:r>
            <a:r>
              <a:rPr b="0" dirty="0" err="1"/>
              <a:t>Регионы</a:t>
            </a:r>
            <a:r>
              <a:rPr b="0" dirty="0"/>
              <a:t> - </a:t>
            </a:r>
            <a:r>
              <a:rPr b="0" dirty="0" err="1"/>
              <a:t>устойчивое</a:t>
            </a:r>
            <a:r>
              <a:rPr b="0" dirty="0"/>
              <a:t> </a:t>
            </a:r>
            <a:r>
              <a:rPr b="0" dirty="0" err="1"/>
              <a:t>развитие</a:t>
            </a:r>
            <a:r>
              <a:rPr b="0" dirty="0"/>
              <a:t>»</a:t>
            </a:r>
          </a:p>
        </p:txBody>
      </p:sp>
      <p:pic>
        <p:nvPicPr>
          <p:cNvPr id="163" name="WhatsApp Image 2020-05-28 at 08.11.51.jpeg" descr="WhatsApp Image 2020-05-28 at 08.11.51.jpeg"/>
          <p:cNvPicPr>
            <a:picLocks noChangeAspect="1"/>
          </p:cNvPicPr>
          <p:nvPr/>
        </p:nvPicPr>
        <p:blipFill>
          <a:blip r:embed="rId2"/>
          <a:srcRect l="3366" t="2350" r="2" b="34423"/>
          <a:stretch>
            <a:fillRect/>
          </a:stretch>
        </p:blipFill>
        <p:spPr>
          <a:xfrm>
            <a:off x="2536956" y="3410930"/>
            <a:ext cx="5609829" cy="6181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2" extrusionOk="0">
                <a:moveTo>
                  <a:pt x="10801" y="0"/>
                </a:moveTo>
                <a:cubicBezTo>
                  <a:pt x="10165" y="0"/>
                  <a:pt x="9530" y="149"/>
                  <a:pt x="8961" y="445"/>
                </a:cubicBezTo>
                <a:lnTo>
                  <a:pt x="1840" y="4149"/>
                </a:lnTo>
                <a:cubicBezTo>
                  <a:pt x="701" y="4742"/>
                  <a:pt x="0" y="5836"/>
                  <a:pt x="0" y="7021"/>
                </a:cubicBezTo>
                <a:lnTo>
                  <a:pt x="0" y="14432"/>
                </a:lnTo>
                <a:cubicBezTo>
                  <a:pt x="0" y="15616"/>
                  <a:pt x="701" y="16711"/>
                  <a:pt x="1840" y="17303"/>
                </a:cubicBezTo>
                <a:lnTo>
                  <a:pt x="8961" y="21008"/>
                </a:lnTo>
                <a:cubicBezTo>
                  <a:pt x="10099" y="21600"/>
                  <a:pt x="11502" y="21600"/>
                  <a:pt x="12641" y="21008"/>
                </a:cubicBezTo>
                <a:lnTo>
                  <a:pt x="19760" y="17303"/>
                </a:lnTo>
                <a:cubicBezTo>
                  <a:pt x="20899" y="16711"/>
                  <a:pt x="21600" y="15616"/>
                  <a:pt x="21600" y="14432"/>
                </a:cubicBezTo>
                <a:lnTo>
                  <a:pt x="21600" y="7021"/>
                </a:lnTo>
                <a:cubicBezTo>
                  <a:pt x="21600" y="5836"/>
                  <a:pt x="20899" y="4742"/>
                  <a:pt x="19760" y="4149"/>
                </a:cubicBezTo>
                <a:lnTo>
                  <a:pt x="12641" y="445"/>
                </a:lnTo>
                <a:cubicBezTo>
                  <a:pt x="12071" y="149"/>
                  <a:pt x="1143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3"/>
          <a:srcRect l="23270"/>
          <a:stretch>
            <a:fillRect/>
          </a:stretch>
        </p:blipFill>
        <p:spPr>
          <a:xfrm>
            <a:off x="16048831" y="9966178"/>
            <a:ext cx="18709713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3"/>
          <a:srcRect l="23270"/>
          <a:stretch>
            <a:fillRect/>
          </a:stretch>
        </p:blipFill>
        <p:spPr>
          <a:xfrm>
            <a:off x="14927494" y="-9059784"/>
            <a:ext cx="18709713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71627" y="8710192"/>
            <a:ext cx="24384001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03230" y="-10279005"/>
            <a:ext cx="24384001" cy="12754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479" y="-3613412"/>
            <a:ext cx="24384001" cy="11462169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Начните свой проект уже сегодня!"/>
          <p:cNvSpPr txBox="1"/>
          <p:nvPr/>
        </p:nvSpPr>
        <p:spPr>
          <a:xfrm>
            <a:off x="1224975" y="900603"/>
            <a:ext cx="19988798" cy="411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45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Начните</a:t>
            </a:r>
            <a:r>
              <a:rPr b="0" dirty="0"/>
              <a:t> </a:t>
            </a:r>
            <a:r>
              <a:rPr b="0" dirty="0" err="1"/>
              <a:t>свой</a:t>
            </a:r>
            <a:r>
              <a:rPr b="0" dirty="0"/>
              <a:t> </a:t>
            </a:r>
            <a:r>
              <a:rPr b="0" dirty="0" err="1"/>
              <a:t>проект</a:t>
            </a:r>
            <a:r>
              <a:rPr b="0" dirty="0"/>
              <a:t> </a:t>
            </a:r>
            <a:r>
              <a:rPr b="0" dirty="0" err="1"/>
              <a:t>уже</a:t>
            </a:r>
            <a:r>
              <a:rPr b="0" dirty="0"/>
              <a:t> </a:t>
            </a:r>
            <a:r>
              <a:rPr b="0" dirty="0" err="1"/>
              <a:t>сегодня</a:t>
            </a:r>
            <a:r>
              <a:rPr b="0" dirty="0"/>
              <a:t>!</a:t>
            </a:r>
          </a:p>
        </p:txBody>
      </p:sp>
      <p:sp>
        <p:nvSpPr>
          <p:cNvPr id="789" name="Мундт Александр Викторович"/>
          <p:cNvSpPr txBox="1"/>
          <p:nvPr/>
        </p:nvSpPr>
        <p:spPr>
          <a:xfrm>
            <a:off x="1238581" y="9710591"/>
            <a:ext cx="6867633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Мундт</a:t>
            </a:r>
            <a:r>
              <a:rPr b="0" dirty="0"/>
              <a:t> </a:t>
            </a:r>
            <a:r>
              <a:rPr b="0" dirty="0" err="1"/>
              <a:t>Александр</a:t>
            </a:r>
            <a:r>
              <a:rPr b="0" dirty="0"/>
              <a:t> </a:t>
            </a:r>
            <a:r>
              <a:rPr b="0" dirty="0" err="1"/>
              <a:t>Викторович</a:t>
            </a:r>
            <a:endParaRPr b="0" dirty="0"/>
          </a:p>
        </p:txBody>
      </p:sp>
      <p:sp>
        <p:nvSpPr>
          <p:cNvPr id="790" name="Заместитель председателя Организационного комитета, руководитель направления по развитию Конкурса и взаимодействию с институтами развития"/>
          <p:cNvSpPr txBox="1"/>
          <p:nvPr/>
        </p:nvSpPr>
        <p:spPr>
          <a:xfrm>
            <a:off x="1237774" y="10341019"/>
            <a:ext cx="7984402" cy="117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2300" b="0">
                <a:solidFill>
                  <a:srgbClr val="FFFFF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lvl1pPr>
          </a:lstStyle>
          <a:p>
            <a:r>
              <a:t>Заместитель председателя Организационного комитета, руководитель направления по развитию Конкурса и взаимодействию с институтами развития</a:t>
            </a:r>
          </a:p>
        </p:txBody>
      </p:sp>
      <p:sp>
        <p:nvSpPr>
          <p:cNvPr id="791" name="mundt@infra-konkurs.ru"/>
          <p:cNvSpPr txBox="1"/>
          <p:nvPr/>
        </p:nvSpPr>
        <p:spPr>
          <a:xfrm>
            <a:off x="1238581" y="11813521"/>
            <a:ext cx="6867633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mundt@infra-konkurs.ru</a:t>
            </a:r>
          </a:p>
        </p:txBody>
      </p:sp>
      <p:sp>
        <p:nvSpPr>
          <p:cNvPr id="793" name="Биткова Юлия Владимировна"/>
          <p:cNvSpPr txBox="1"/>
          <p:nvPr/>
        </p:nvSpPr>
        <p:spPr>
          <a:xfrm>
            <a:off x="9555396" y="9710591"/>
            <a:ext cx="6867632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Биткова Юлия Владимировна</a:t>
            </a:r>
          </a:p>
        </p:txBody>
      </p:sp>
      <p:sp>
        <p:nvSpPr>
          <p:cNvPr id="794" name="Заместитель председателя Организационного комитета, руководитель направления реализации инвестиционных проектов"/>
          <p:cNvSpPr txBox="1"/>
          <p:nvPr/>
        </p:nvSpPr>
        <p:spPr>
          <a:xfrm>
            <a:off x="9554588" y="10341019"/>
            <a:ext cx="6869246" cy="117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2300" b="0">
                <a:solidFill>
                  <a:srgbClr val="FFFFF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lvl1pPr>
          </a:lstStyle>
          <a:p>
            <a:r>
              <a:t>Заместитель председателя Организационного комитета, руководитель направления реализации инвестиционных проектов</a:t>
            </a:r>
          </a:p>
        </p:txBody>
      </p:sp>
      <p:sp>
        <p:nvSpPr>
          <p:cNvPr id="795" name="bitkova@infra-konkurs.ru"/>
          <p:cNvSpPr txBox="1"/>
          <p:nvPr/>
        </p:nvSpPr>
        <p:spPr>
          <a:xfrm>
            <a:off x="9555396" y="11813521"/>
            <a:ext cx="6867632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bitkova@infra-konkurs.ru</a:t>
            </a:r>
            <a:endParaRPr b="0" dirty="0"/>
          </a:p>
        </p:txBody>
      </p:sp>
      <p:sp>
        <p:nvSpPr>
          <p:cNvPr id="797" name="Мясищев Андрей Анатольевич"/>
          <p:cNvSpPr txBox="1"/>
          <p:nvPr/>
        </p:nvSpPr>
        <p:spPr>
          <a:xfrm>
            <a:off x="16757054" y="9710591"/>
            <a:ext cx="6867632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Мясищев Андрей Анатольевич</a:t>
            </a:r>
          </a:p>
        </p:txBody>
      </p:sp>
      <p:sp>
        <p:nvSpPr>
          <p:cNvPr id="798" name="Член Организационного комитета, руководитель направления реализации корпоративных продуктов"/>
          <p:cNvSpPr txBox="1"/>
          <p:nvPr/>
        </p:nvSpPr>
        <p:spPr>
          <a:xfrm>
            <a:off x="16756246" y="10341019"/>
            <a:ext cx="6869247" cy="117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1500"/>
              </a:spcBef>
              <a:defRPr sz="2300" b="0">
                <a:solidFill>
                  <a:srgbClr val="FFFFFF"/>
                </a:solidFill>
                <a:latin typeface="DiariaPro-Light"/>
                <a:ea typeface="DiariaPro-Light"/>
                <a:cs typeface="DiariaPro-Light"/>
                <a:sym typeface="DiariaPro-Light"/>
              </a:defRPr>
            </a:lvl1pPr>
          </a:lstStyle>
          <a:p>
            <a:r>
              <a:rPr dirty="0" err="1"/>
              <a:t>Член</a:t>
            </a:r>
            <a:r>
              <a:rPr dirty="0"/>
              <a:t> </a:t>
            </a:r>
            <a:r>
              <a:rPr dirty="0" err="1"/>
              <a:t>Организационного</a:t>
            </a:r>
            <a:r>
              <a:rPr dirty="0"/>
              <a:t> </a:t>
            </a:r>
            <a:r>
              <a:rPr dirty="0" err="1"/>
              <a:t>комитета</a:t>
            </a:r>
            <a:r>
              <a:rPr dirty="0"/>
              <a:t>, </a:t>
            </a:r>
            <a:r>
              <a:rPr dirty="0" err="1"/>
              <a:t>руководитель</a:t>
            </a:r>
            <a:r>
              <a:rPr dirty="0"/>
              <a:t> </a:t>
            </a:r>
            <a:r>
              <a:rPr dirty="0" err="1"/>
              <a:t>направления</a:t>
            </a:r>
            <a:r>
              <a:rPr dirty="0"/>
              <a:t> </a:t>
            </a:r>
            <a:r>
              <a:rPr dirty="0" err="1"/>
              <a:t>реализации</a:t>
            </a:r>
            <a:r>
              <a:rPr dirty="0"/>
              <a:t> </a:t>
            </a:r>
            <a:r>
              <a:rPr dirty="0" err="1"/>
              <a:t>корпоративных</a:t>
            </a:r>
            <a:r>
              <a:rPr dirty="0"/>
              <a:t> </a:t>
            </a:r>
            <a:r>
              <a:rPr dirty="0" err="1"/>
              <a:t>продуктов</a:t>
            </a:r>
            <a:endParaRPr dirty="0"/>
          </a:p>
        </p:txBody>
      </p:sp>
      <p:sp>
        <p:nvSpPr>
          <p:cNvPr id="799" name="myasishchev@infra-konkurs.ru"/>
          <p:cNvSpPr txBox="1"/>
          <p:nvPr/>
        </p:nvSpPr>
        <p:spPr>
          <a:xfrm>
            <a:off x="16757054" y="11813521"/>
            <a:ext cx="6867632" cy="61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defRPr sz="32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myasishchev@infra-konkurs.ru</a:t>
            </a:r>
          </a:p>
        </p:txBody>
      </p:sp>
      <p:grpSp>
        <p:nvGrpSpPr>
          <p:cNvPr id="803" name="Группа"/>
          <p:cNvGrpSpPr/>
          <p:nvPr/>
        </p:nvGrpSpPr>
        <p:grpSpPr>
          <a:xfrm>
            <a:off x="1339316" y="6066102"/>
            <a:ext cx="3000080" cy="3276733"/>
            <a:chOff x="0" y="0"/>
            <a:chExt cx="3000078" cy="3276731"/>
          </a:xfrm>
        </p:grpSpPr>
        <p:sp>
          <p:nvSpPr>
            <p:cNvPr id="801" name="Фигура"/>
            <p:cNvSpPr/>
            <p:nvPr/>
          </p:nvSpPr>
          <p:spPr>
            <a:xfrm>
              <a:off x="0" y="-1"/>
              <a:ext cx="3000079" cy="32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9" extrusionOk="0">
                  <a:moveTo>
                    <a:pt x="21600" y="13973"/>
                  </a:moveTo>
                  <a:lnTo>
                    <a:pt x="21600" y="7277"/>
                  </a:lnTo>
                  <a:cubicBezTo>
                    <a:pt x="21600" y="5874"/>
                    <a:pt x="20769" y="4576"/>
                    <a:pt x="19419" y="3875"/>
                  </a:cubicBezTo>
                  <a:lnTo>
                    <a:pt x="12981" y="527"/>
                  </a:lnTo>
                  <a:cubicBezTo>
                    <a:pt x="11631" y="-175"/>
                    <a:pt x="9969" y="-175"/>
                    <a:pt x="8619" y="527"/>
                  </a:cubicBezTo>
                  <a:lnTo>
                    <a:pt x="2181" y="3875"/>
                  </a:lnTo>
                  <a:cubicBezTo>
                    <a:pt x="831" y="4576"/>
                    <a:pt x="0" y="5874"/>
                    <a:pt x="0" y="7277"/>
                  </a:cubicBezTo>
                  <a:lnTo>
                    <a:pt x="0" y="13973"/>
                  </a:lnTo>
                  <a:cubicBezTo>
                    <a:pt x="0" y="15376"/>
                    <a:pt x="831" y="16674"/>
                    <a:pt x="2181" y="17375"/>
                  </a:cubicBezTo>
                  <a:lnTo>
                    <a:pt x="8619" y="20723"/>
                  </a:lnTo>
                  <a:cubicBezTo>
                    <a:pt x="9969" y="21425"/>
                    <a:pt x="11631" y="21425"/>
                    <a:pt x="12981" y="20723"/>
                  </a:cubicBezTo>
                  <a:lnTo>
                    <a:pt x="19419" y="17375"/>
                  </a:lnTo>
                  <a:cubicBezTo>
                    <a:pt x="20769" y="16674"/>
                    <a:pt x="21600" y="15376"/>
                    <a:pt x="21600" y="13973"/>
                  </a:cubicBezTo>
                  <a:close/>
                </a:path>
              </a:pathLst>
            </a:custGeom>
            <a:solidFill>
              <a:srgbClr val="FFFFFF">
                <a:alpha val="201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802" name="Снимок экрана 2020-06-01 в 12.19.27.png" descr="Снимок экрана 2020-06-01 в 12.19.27.png"/>
            <p:cNvPicPr>
              <a:picLocks noChangeAspect="1"/>
            </p:cNvPicPr>
            <p:nvPr/>
          </p:nvPicPr>
          <p:blipFill>
            <a:blip r:embed="rId3"/>
            <a:srcRect l="1546" t="4238" r="70148" b="20175"/>
            <a:stretch>
              <a:fillRect/>
            </a:stretch>
          </p:blipFill>
          <p:spPr>
            <a:xfrm>
              <a:off x="285268" y="259571"/>
              <a:ext cx="2426892" cy="275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3" extrusionOk="0">
                  <a:moveTo>
                    <a:pt x="10802" y="0"/>
                  </a:moveTo>
                  <a:cubicBezTo>
                    <a:pt x="10049" y="0"/>
                    <a:pt x="9294" y="177"/>
                    <a:pt x="8619" y="530"/>
                  </a:cubicBezTo>
                  <a:lnTo>
                    <a:pt x="2183" y="3907"/>
                  </a:lnTo>
                  <a:cubicBezTo>
                    <a:pt x="833" y="4614"/>
                    <a:pt x="0" y="5920"/>
                    <a:pt x="0" y="7335"/>
                  </a:cubicBezTo>
                  <a:lnTo>
                    <a:pt x="0" y="14088"/>
                  </a:lnTo>
                  <a:cubicBezTo>
                    <a:pt x="0" y="15503"/>
                    <a:pt x="833" y="16809"/>
                    <a:pt x="2183" y="17516"/>
                  </a:cubicBezTo>
                  <a:lnTo>
                    <a:pt x="8619" y="20892"/>
                  </a:lnTo>
                  <a:cubicBezTo>
                    <a:pt x="9969" y="21600"/>
                    <a:pt x="11631" y="21600"/>
                    <a:pt x="12981" y="20892"/>
                  </a:cubicBezTo>
                  <a:lnTo>
                    <a:pt x="19421" y="17516"/>
                  </a:lnTo>
                  <a:cubicBezTo>
                    <a:pt x="20770" y="16809"/>
                    <a:pt x="21600" y="15503"/>
                    <a:pt x="21600" y="14088"/>
                  </a:cubicBezTo>
                  <a:lnTo>
                    <a:pt x="21600" y="7335"/>
                  </a:lnTo>
                  <a:cubicBezTo>
                    <a:pt x="21600" y="5920"/>
                    <a:pt x="20770" y="4614"/>
                    <a:pt x="19421" y="3907"/>
                  </a:cubicBezTo>
                  <a:lnTo>
                    <a:pt x="12981" y="530"/>
                  </a:lnTo>
                  <a:cubicBezTo>
                    <a:pt x="12306" y="177"/>
                    <a:pt x="11555" y="0"/>
                    <a:pt x="1080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06" name="Группа"/>
          <p:cNvGrpSpPr/>
          <p:nvPr/>
        </p:nvGrpSpPr>
        <p:grpSpPr>
          <a:xfrm>
            <a:off x="9630598" y="6066102"/>
            <a:ext cx="3000080" cy="3276733"/>
            <a:chOff x="0" y="0"/>
            <a:chExt cx="3000078" cy="3276731"/>
          </a:xfrm>
        </p:grpSpPr>
        <p:sp>
          <p:nvSpPr>
            <p:cNvPr id="804" name="Фигура"/>
            <p:cNvSpPr/>
            <p:nvPr/>
          </p:nvSpPr>
          <p:spPr>
            <a:xfrm>
              <a:off x="0" y="-1"/>
              <a:ext cx="3000079" cy="32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9" extrusionOk="0">
                  <a:moveTo>
                    <a:pt x="21600" y="13973"/>
                  </a:moveTo>
                  <a:lnTo>
                    <a:pt x="21600" y="7277"/>
                  </a:lnTo>
                  <a:cubicBezTo>
                    <a:pt x="21600" y="5874"/>
                    <a:pt x="20769" y="4576"/>
                    <a:pt x="19419" y="3875"/>
                  </a:cubicBezTo>
                  <a:lnTo>
                    <a:pt x="12981" y="527"/>
                  </a:lnTo>
                  <a:cubicBezTo>
                    <a:pt x="11631" y="-175"/>
                    <a:pt x="9969" y="-175"/>
                    <a:pt x="8619" y="527"/>
                  </a:cubicBezTo>
                  <a:lnTo>
                    <a:pt x="2181" y="3875"/>
                  </a:lnTo>
                  <a:cubicBezTo>
                    <a:pt x="831" y="4576"/>
                    <a:pt x="0" y="5874"/>
                    <a:pt x="0" y="7277"/>
                  </a:cubicBezTo>
                  <a:lnTo>
                    <a:pt x="0" y="13973"/>
                  </a:lnTo>
                  <a:cubicBezTo>
                    <a:pt x="0" y="15376"/>
                    <a:pt x="831" y="16674"/>
                    <a:pt x="2181" y="17375"/>
                  </a:cubicBezTo>
                  <a:lnTo>
                    <a:pt x="8619" y="20723"/>
                  </a:lnTo>
                  <a:cubicBezTo>
                    <a:pt x="9969" y="21425"/>
                    <a:pt x="11631" y="21425"/>
                    <a:pt x="12981" y="20723"/>
                  </a:cubicBezTo>
                  <a:lnTo>
                    <a:pt x="19419" y="17375"/>
                  </a:lnTo>
                  <a:cubicBezTo>
                    <a:pt x="20769" y="16674"/>
                    <a:pt x="21600" y="15376"/>
                    <a:pt x="21600" y="13973"/>
                  </a:cubicBezTo>
                  <a:close/>
                </a:path>
              </a:pathLst>
            </a:custGeom>
            <a:solidFill>
              <a:srgbClr val="FFFFFF">
                <a:alpha val="201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805" name="Снимок экрана 2020-06-01 в 12.19.27.png" descr="Снимок экрана 2020-06-01 в 12.19.27.png"/>
            <p:cNvPicPr>
              <a:picLocks noChangeAspect="1"/>
            </p:cNvPicPr>
            <p:nvPr/>
          </p:nvPicPr>
          <p:blipFill>
            <a:blip r:embed="rId3"/>
            <a:srcRect l="35687" t="4238" r="36007" b="20175"/>
            <a:stretch>
              <a:fillRect/>
            </a:stretch>
          </p:blipFill>
          <p:spPr>
            <a:xfrm>
              <a:off x="286517" y="259571"/>
              <a:ext cx="2426892" cy="275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3" extrusionOk="0">
                  <a:moveTo>
                    <a:pt x="10802" y="0"/>
                  </a:moveTo>
                  <a:cubicBezTo>
                    <a:pt x="10049" y="0"/>
                    <a:pt x="9294" y="177"/>
                    <a:pt x="8619" y="530"/>
                  </a:cubicBezTo>
                  <a:lnTo>
                    <a:pt x="2183" y="3907"/>
                  </a:lnTo>
                  <a:cubicBezTo>
                    <a:pt x="833" y="4614"/>
                    <a:pt x="0" y="5920"/>
                    <a:pt x="0" y="7335"/>
                  </a:cubicBezTo>
                  <a:lnTo>
                    <a:pt x="0" y="14088"/>
                  </a:lnTo>
                  <a:cubicBezTo>
                    <a:pt x="0" y="15503"/>
                    <a:pt x="833" y="16809"/>
                    <a:pt x="2183" y="17516"/>
                  </a:cubicBezTo>
                  <a:lnTo>
                    <a:pt x="8619" y="20892"/>
                  </a:lnTo>
                  <a:cubicBezTo>
                    <a:pt x="9969" y="21600"/>
                    <a:pt x="11631" y="21600"/>
                    <a:pt x="12981" y="20892"/>
                  </a:cubicBezTo>
                  <a:lnTo>
                    <a:pt x="19421" y="17516"/>
                  </a:lnTo>
                  <a:cubicBezTo>
                    <a:pt x="20770" y="16809"/>
                    <a:pt x="21600" y="15503"/>
                    <a:pt x="21600" y="14088"/>
                  </a:cubicBezTo>
                  <a:lnTo>
                    <a:pt x="21600" y="7335"/>
                  </a:lnTo>
                  <a:cubicBezTo>
                    <a:pt x="21600" y="5920"/>
                    <a:pt x="20770" y="4614"/>
                    <a:pt x="19421" y="3907"/>
                  </a:cubicBezTo>
                  <a:lnTo>
                    <a:pt x="12981" y="530"/>
                  </a:lnTo>
                  <a:cubicBezTo>
                    <a:pt x="12306" y="177"/>
                    <a:pt x="11555" y="0"/>
                    <a:pt x="1080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09" name="Группа"/>
          <p:cNvGrpSpPr/>
          <p:nvPr/>
        </p:nvGrpSpPr>
        <p:grpSpPr>
          <a:xfrm>
            <a:off x="16852882" y="6066102"/>
            <a:ext cx="3000080" cy="3276733"/>
            <a:chOff x="0" y="0"/>
            <a:chExt cx="3000078" cy="3276731"/>
          </a:xfrm>
        </p:grpSpPr>
        <p:sp>
          <p:nvSpPr>
            <p:cNvPr id="807" name="Фигура"/>
            <p:cNvSpPr/>
            <p:nvPr/>
          </p:nvSpPr>
          <p:spPr>
            <a:xfrm>
              <a:off x="0" y="-1"/>
              <a:ext cx="3000079" cy="32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9" extrusionOk="0">
                  <a:moveTo>
                    <a:pt x="21600" y="13973"/>
                  </a:moveTo>
                  <a:lnTo>
                    <a:pt x="21600" y="7277"/>
                  </a:lnTo>
                  <a:cubicBezTo>
                    <a:pt x="21600" y="5874"/>
                    <a:pt x="20769" y="4576"/>
                    <a:pt x="19419" y="3875"/>
                  </a:cubicBezTo>
                  <a:lnTo>
                    <a:pt x="12981" y="527"/>
                  </a:lnTo>
                  <a:cubicBezTo>
                    <a:pt x="11631" y="-175"/>
                    <a:pt x="9969" y="-175"/>
                    <a:pt x="8619" y="527"/>
                  </a:cubicBezTo>
                  <a:lnTo>
                    <a:pt x="2181" y="3875"/>
                  </a:lnTo>
                  <a:cubicBezTo>
                    <a:pt x="831" y="4576"/>
                    <a:pt x="0" y="5874"/>
                    <a:pt x="0" y="7277"/>
                  </a:cubicBezTo>
                  <a:lnTo>
                    <a:pt x="0" y="13973"/>
                  </a:lnTo>
                  <a:cubicBezTo>
                    <a:pt x="0" y="15376"/>
                    <a:pt x="831" y="16674"/>
                    <a:pt x="2181" y="17375"/>
                  </a:cubicBezTo>
                  <a:lnTo>
                    <a:pt x="8619" y="20723"/>
                  </a:lnTo>
                  <a:cubicBezTo>
                    <a:pt x="9969" y="21425"/>
                    <a:pt x="11631" y="21425"/>
                    <a:pt x="12981" y="20723"/>
                  </a:cubicBezTo>
                  <a:lnTo>
                    <a:pt x="19419" y="17375"/>
                  </a:lnTo>
                  <a:cubicBezTo>
                    <a:pt x="20769" y="16674"/>
                    <a:pt x="21600" y="15376"/>
                    <a:pt x="21600" y="13973"/>
                  </a:cubicBezTo>
                  <a:close/>
                </a:path>
              </a:pathLst>
            </a:custGeom>
            <a:solidFill>
              <a:srgbClr val="FFFFFF">
                <a:alpha val="201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808" name="Снимок экрана 2020-06-01 в 12.19.27.png" descr="Снимок экрана 2020-06-01 в 12.19.27.png"/>
            <p:cNvPicPr>
              <a:picLocks noChangeAspect="1"/>
            </p:cNvPicPr>
            <p:nvPr/>
          </p:nvPicPr>
          <p:blipFill>
            <a:blip r:embed="rId3"/>
            <a:srcRect l="69727" t="1054" r="1966" b="23358"/>
            <a:stretch>
              <a:fillRect/>
            </a:stretch>
          </p:blipFill>
          <p:spPr>
            <a:xfrm>
              <a:off x="286517" y="259571"/>
              <a:ext cx="2426892" cy="275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3" extrusionOk="0">
                  <a:moveTo>
                    <a:pt x="10802" y="0"/>
                  </a:moveTo>
                  <a:cubicBezTo>
                    <a:pt x="10049" y="0"/>
                    <a:pt x="9294" y="177"/>
                    <a:pt x="8619" y="530"/>
                  </a:cubicBezTo>
                  <a:lnTo>
                    <a:pt x="2183" y="3907"/>
                  </a:lnTo>
                  <a:cubicBezTo>
                    <a:pt x="833" y="4614"/>
                    <a:pt x="0" y="5920"/>
                    <a:pt x="0" y="7335"/>
                  </a:cubicBezTo>
                  <a:lnTo>
                    <a:pt x="0" y="14088"/>
                  </a:lnTo>
                  <a:cubicBezTo>
                    <a:pt x="0" y="15503"/>
                    <a:pt x="833" y="16809"/>
                    <a:pt x="2183" y="17516"/>
                  </a:cubicBezTo>
                  <a:lnTo>
                    <a:pt x="8619" y="20892"/>
                  </a:lnTo>
                  <a:cubicBezTo>
                    <a:pt x="9969" y="21600"/>
                    <a:pt x="11631" y="21600"/>
                    <a:pt x="12981" y="20892"/>
                  </a:cubicBezTo>
                  <a:lnTo>
                    <a:pt x="19421" y="17516"/>
                  </a:lnTo>
                  <a:cubicBezTo>
                    <a:pt x="20770" y="16809"/>
                    <a:pt x="21600" y="15503"/>
                    <a:pt x="21600" y="14088"/>
                  </a:cubicBezTo>
                  <a:lnTo>
                    <a:pt x="21600" y="7335"/>
                  </a:lnTo>
                  <a:cubicBezTo>
                    <a:pt x="21600" y="5920"/>
                    <a:pt x="20770" y="4614"/>
                    <a:pt x="19421" y="3907"/>
                  </a:cubicBezTo>
                  <a:lnTo>
                    <a:pt x="12981" y="530"/>
                  </a:lnTo>
                  <a:cubicBezTo>
                    <a:pt x="12306" y="177"/>
                    <a:pt x="11555" y="0"/>
                    <a:pt x="1080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811" name="infra-konkurs.ru"/>
          <p:cNvSpPr txBox="1"/>
          <p:nvPr/>
        </p:nvSpPr>
        <p:spPr>
          <a:xfrm>
            <a:off x="14528485" y="3448520"/>
            <a:ext cx="59535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90000"/>
              </a:lnSpc>
              <a:defRPr sz="60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/>
              <a:t>infra-</a:t>
            </a:r>
            <a:r>
              <a:rPr b="0" dirty="0" err="1"/>
              <a:t>konkurs.ru</a:t>
            </a:r>
            <a:endParaRPr b="0" dirty="0"/>
          </a:p>
        </p:txBody>
      </p:sp>
      <p:sp>
        <p:nvSpPr>
          <p:cNvPr id="812" name="Сквиркл"/>
          <p:cNvSpPr/>
          <p:nvPr/>
        </p:nvSpPr>
        <p:spPr>
          <a:xfrm>
            <a:off x="13647658" y="3221317"/>
            <a:ext cx="7715210" cy="1270001"/>
          </a:xfrm>
          <a:prstGeom prst="roundRect">
            <a:avLst>
              <a:gd name="adj" fmla="val 50000"/>
            </a:avLst>
          </a:pr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бизнес-инициатив…"/>
          <p:cNvSpPr txBox="1"/>
          <p:nvPr/>
        </p:nvSpPr>
        <p:spPr>
          <a:xfrm>
            <a:off x="8132864" y="2289027"/>
            <a:ext cx="14705932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75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/>
              <a:t>бизнес-инициатив </a:t>
            </a:r>
          </a:p>
          <a:p>
            <a:pPr algn="l">
              <a:defRPr sz="75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pPr>
            <a:r>
              <a:rPr b="0"/>
              <a:t>не получают требуемого финансирования</a:t>
            </a:r>
          </a:p>
        </p:txBody>
      </p:sp>
      <p:sp>
        <p:nvSpPr>
          <p:cNvPr id="171" name="Отсутствие финансовой грамотности"/>
          <p:cNvSpPr txBox="1"/>
          <p:nvPr/>
        </p:nvSpPr>
        <p:spPr>
          <a:xfrm>
            <a:off x="1240539" y="10068290"/>
            <a:ext cx="4785996" cy="117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Отсутствие финансовой грамотности</a:t>
            </a:r>
          </a:p>
        </p:txBody>
      </p:sp>
      <p:sp>
        <p:nvSpPr>
          <p:cNvPr id="172" name="75"/>
          <p:cNvSpPr txBox="1"/>
          <p:nvPr/>
        </p:nvSpPr>
        <p:spPr>
          <a:xfrm>
            <a:off x="1070320" y="1506230"/>
            <a:ext cx="4818627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/>
              <a:t>75</a:t>
            </a:r>
          </a:p>
        </p:txBody>
      </p:sp>
      <p:sp>
        <p:nvSpPr>
          <p:cNvPr id="173" name="%"/>
          <p:cNvSpPr txBox="1"/>
          <p:nvPr/>
        </p:nvSpPr>
        <p:spPr>
          <a:xfrm>
            <a:off x="5670025" y="2225423"/>
            <a:ext cx="1691169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/>
              <a:t>%</a:t>
            </a:r>
          </a:p>
        </p:txBody>
      </p:sp>
      <p:sp>
        <p:nvSpPr>
          <p:cNvPr id="174" name="Нехватка ресурсов у инициаторов проекта"/>
          <p:cNvSpPr txBox="1"/>
          <p:nvPr/>
        </p:nvSpPr>
        <p:spPr>
          <a:xfrm>
            <a:off x="7002187" y="10068290"/>
            <a:ext cx="4785996" cy="117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Нехватка</a:t>
            </a:r>
            <a:r>
              <a:rPr b="0" dirty="0"/>
              <a:t> </a:t>
            </a:r>
            <a:r>
              <a:rPr b="0" dirty="0" err="1"/>
              <a:t>ресурсов</a:t>
            </a:r>
            <a:r>
              <a:rPr b="0" dirty="0"/>
              <a:t> </a:t>
            </a:r>
            <a:r>
              <a:rPr b="0" dirty="0" err="1"/>
              <a:t>у</a:t>
            </a:r>
            <a:r>
              <a:rPr b="0" dirty="0"/>
              <a:t> </a:t>
            </a:r>
            <a:r>
              <a:rPr b="0" dirty="0" err="1"/>
              <a:t>инициаторов</a:t>
            </a:r>
            <a:r>
              <a:rPr b="0" dirty="0"/>
              <a:t> </a:t>
            </a:r>
            <a:r>
              <a:rPr b="0" dirty="0" err="1"/>
              <a:t>проекта</a:t>
            </a:r>
            <a:endParaRPr b="0" dirty="0"/>
          </a:p>
        </p:txBody>
      </p:sp>
      <p:sp>
        <p:nvSpPr>
          <p:cNvPr id="175" name="Нехватка залогового обеспечения для получения кредита"/>
          <p:cNvSpPr txBox="1"/>
          <p:nvPr/>
        </p:nvSpPr>
        <p:spPr>
          <a:xfrm>
            <a:off x="13094422" y="10068290"/>
            <a:ext cx="4289780" cy="1725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Нехватка залогового обеспечения для получения кредита</a:t>
            </a:r>
          </a:p>
        </p:txBody>
      </p:sp>
      <p:pic>
        <p:nvPicPr>
          <p:cNvPr id="17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32682" y="11228604"/>
            <a:ext cx="24384001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331" y="-6418665"/>
            <a:ext cx="24384001" cy="127549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Почему?"/>
          <p:cNvSpPr txBox="1"/>
          <p:nvPr/>
        </p:nvSpPr>
        <p:spPr>
          <a:xfrm>
            <a:off x="1258921" y="8432241"/>
            <a:ext cx="3712296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Почему?</a:t>
            </a:r>
          </a:p>
        </p:txBody>
      </p:sp>
      <p:sp>
        <p:nvSpPr>
          <p:cNvPr id="179" name="Линия"/>
          <p:cNvSpPr/>
          <p:nvPr/>
        </p:nvSpPr>
        <p:spPr>
          <a:xfrm>
            <a:off x="4277501" y="8771426"/>
            <a:ext cx="16808512" cy="0"/>
          </a:xfrm>
          <a:prstGeom prst="line">
            <a:avLst/>
          </a:prstGeom>
          <a:ln w="25400">
            <a:solidFill>
              <a:srgbClr val="FFFFFF">
                <a:alpha val="30686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Незнание форм госсподдержки"/>
          <p:cNvSpPr txBox="1"/>
          <p:nvPr/>
        </p:nvSpPr>
        <p:spPr>
          <a:xfrm>
            <a:off x="18087093" y="10068290"/>
            <a:ext cx="3843798" cy="117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20000"/>
              </a:lnSpc>
              <a:defRPr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Незнание</a:t>
            </a:r>
            <a:r>
              <a:rPr b="0" dirty="0"/>
              <a:t> </a:t>
            </a:r>
            <a:r>
              <a:rPr b="0" dirty="0" err="1"/>
              <a:t>форм</a:t>
            </a:r>
            <a:r>
              <a:rPr b="0" dirty="0"/>
              <a:t> </a:t>
            </a:r>
            <a:r>
              <a:rPr b="0" dirty="0" err="1"/>
              <a:t>госсподдержки</a:t>
            </a:r>
            <a:endParaRPr b="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Прямоугольник"/>
          <p:cNvSpPr/>
          <p:nvPr/>
        </p:nvSpPr>
        <p:spPr>
          <a:xfrm>
            <a:off x="-96268" y="7266034"/>
            <a:ext cx="24576536" cy="6464563"/>
          </a:xfrm>
          <a:prstGeom prst="rect">
            <a:avLst/>
          </a:prstGeom>
          <a:solidFill>
            <a:srgbClr val="2FA0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2011"/>
          <p:cNvSpPr txBox="1"/>
          <p:nvPr/>
        </p:nvSpPr>
        <p:spPr>
          <a:xfrm>
            <a:off x="1176375" y="4725178"/>
            <a:ext cx="3709349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/>
              <a:t>2011</a:t>
            </a:r>
          </a:p>
        </p:txBody>
      </p:sp>
      <p:sp>
        <p:nvSpPr>
          <p:cNvPr id="256" name="год основания"/>
          <p:cNvSpPr txBox="1"/>
          <p:nvPr/>
        </p:nvSpPr>
        <p:spPr>
          <a:xfrm>
            <a:off x="5283039" y="4960135"/>
            <a:ext cx="290540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год</a:t>
            </a:r>
            <a:r>
              <a:rPr b="0" dirty="0"/>
              <a:t> </a:t>
            </a:r>
            <a:r>
              <a:rPr b="0" dirty="0" err="1"/>
              <a:t>основания</a:t>
            </a:r>
            <a:endParaRPr b="0" dirty="0"/>
          </a:p>
        </p:txBody>
      </p:sp>
      <p:sp>
        <p:nvSpPr>
          <p:cNvPr id="257" name="364"/>
          <p:cNvSpPr txBox="1"/>
          <p:nvPr/>
        </p:nvSpPr>
        <p:spPr>
          <a:xfrm>
            <a:off x="9310179" y="4725178"/>
            <a:ext cx="3148298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364</a:t>
            </a:r>
          </a:p>
        </p:txBody>
      </p:sp>
      <p:sp>
        <p:nvSpPr>
          <p:cNvPr id="258" name="проектов реализовано"/>
          <p:cNvSpPr txBox="1"/>
          <p:nvPr/>
        </p:nvSpPr>
        <p:spPr>
          <a:xfrm>
            <a:off x="12598976" y="4960135"/>
            <a:ext cx="385846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проект</a:t>
            </a:r>
            <a:r>
              <a:rPr lang="ru-RU" b="0" dirty="0"/>
              <a:t>а</a:t>
            </a:r>
            <a:r>
              <a:rPr b="0" dirty="0"/>
              <a:t> </a:t>
            </a:r>
            <a:r>
              <a:rPr b="0" dirty="0" err="1"/>
              <a:t>реализовано</a:t>
            </a:r>
            <a:endParaRPr b="0" dirty="0"/>
          </a:p>
        </p:txBody>
      </p:sp>
      <p:sp>
        <p:nvSpPr>
          <p:cNvPr id="259" name="472 473 598 582"/>
          <p:cNvSpPr txBox="1"/>
          <p:nvPr/>
        </p:nvSpPr>
        <p:spPr>
          <a:xfrm>
            <a:off x="1203727" y="8760351"/>
            <a:ext cx="14782893" cy="251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57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/>
              <a:t>472 473 598 582</a:t>
            </a:r>
          </a:p>
        </p:txBody>
      </p:sp>
      <p:sp>
        <p:nvSpPr>
          <p:cNvPr id="260" name="рублей привлечено для реализации проектов"/>
          <p:cNvSpPr txBox="1"/>
          <p:nvPr/>
        </p:nvSpPr>
        <p:spPr>
          <a:xfrm>
            <a:off x="4280318" y="10912339"/>
            <a:ext cx="1155444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defRPr sz="4000">
                <a:solidFill>
                  <a:srgbClr val="FFFFFF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рублей</a:t>
            </a:r>
            <a:r>
              <a:rPr b="0" dirty="0"/>
              <a:t> </a:t>
            </a:r>
            <a:r>
              <a:rPr b="0" dirty="0" err="1"/>
              <a:t>привлечено</a:t>
            </a:r>
            <a:r>
              <a:rPr b="0" dirty="0"/>
              <a:t> </a:t>
            </a:r>
            <a:r>
              <a:rPr b="0" dirty="0" err="1"/>
              <a:t>для</a:t>
            </a:r>
            <a:r>
              <a:rPr b="0" dirty="0"/>
              <a:t> </a:t>
            </a:r>
            <a:r>
              <a:rPr b="0" dirty="0" err="1"/>
              <a:t>реализации</a:t>
            </a:r>
            <a:r>
              <a:rPr b="0" dirty="0"/>
              <a:t> </a:t>
            </a:r>
            <a:r>
              <a:rPr b="0" dirty="0" err="1"/>
              <a:t>проектов</a:t>
            </a:r>
            <a:endParaRPr b="0" dirty="0"/>
          </a:p>
        </p:txBody>
      </p:sp>
      <p:sp>
        <p:nvSpPr>
          <p:cNvPr id="261" name="Конкурс «Регионы — устойчивое развитие»"/>
          <p:cNvSpPr txBox="1"/>
          <p:nvPr/>
        </p:nvSpPr>
        <p:spPr>
          <a:xfrm>
            <a:off x="1221009" y="1196448"/>
            <a:ext cx="20463935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Конкурс</a:t>
            </a:r>
            <a:r>
              <a:rPr b="0" dirty="0"/>
              <a:t> «</a:t>
            </a:r>
            <a:r>
              <a:rPr b="0" dirty="0" err="1"/>
              <a:t>Регионы</a:t>
            </a:r>
            <a:r>
              <a:rPr b="0" dirty="0"/>
              <a:t> — </a:t>
            </a:r>
            <a:r>
              <a:rPr b="0" dirty="0" err="1"/>
              <a:t>устойчивое</a:t>
            </a:r>
            <a:r>
              <a:rPr b="0" dirty="0"/>
              <a:t> </a:t>
            </a:r>
            <a:r>
              <a:rPr b="0" dirty="0" err="1"/>
              <a:t>развитие</a:t>
            </a:r>
            <a:r>
              <a:rPr b="0" dirty="0"/>
              <a:t>»</a:t>
            </a:r>
          </a:p>
        </p:txBody>
      </p:sp>
      <p:sp>
        <p:nvSpPr>
          <p:cNvPr id="262" name="Ключевые цифры"/>
          <p:cNvSpPr txBox="1"/>
          <p:nvPr/>
        </p:nvSpPr>
        <p:spPr>
          <a:xfrm>
            <a:off x="1226550" y="2429854"/>
            <a:ext cx="344806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Ключевые</a:t>
            </a:r>
            <a:r>
              <a:rPr b="0" dirty="0"/>
              <a:t> </a:t>
            </a:r>
            <a:r>
              <a:rPr b="0" dirty="0" err="1"/>
              <a:t>цифры</a:t>
            </a:r>
            <a:endParaRPr b="0" dirty="0"/>
          </a:p>
        </p:txBody>
      </p:sp>
      <p:pic>
        <p:nvPicPr>
          <p:cNvPr id="26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132" y="4812841"/>
            <a:ext cx="24384001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7767" y="11224679"/>
            <a:ext cx="24384001" cy="12754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902" y="4312884"/>
            <a:ext cx="5178197" cy="5753920"/>
          </a:xfrm>
          <a:prstGeom prst="rect">
            <a:avLst/>
          </a:prstGeom>
          <a:ln w="12700">
            <a:miter lim="400000"/>
          </a:ln>
          <a:effectLst>
            <a:outerShdw blurRad="596900" dir="5400000" rotWithShape="0">
              <a:srgbClr val="000000">
                <a:alpha val="9765"/>
              </a:srgbClr>
            </a:outerShdw>
          </a:effectLst>
        </p:spPr>
      </p:pic>
      <p:sp>
        <p:nvSpPr>
          <p:cNvPr id="269" name="Задачи оргкомитета конкурса"/>
          <p:cNvSpPr txBox="1"/>
          <p:nvPr/>
        </p:nvSpPr>
        <p:spPr>
          <a:xfrm>
            <a:off x="5203022" y="1196448"/>
            <a:ext cx="14282757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b="0" dirty="0" err="1"/>
              <a:t>Задачи</a:t>
            </a:r>
            <a:r>
              <a:rPr b="0" dirty="0"/>
              <a:t> </a:t>
            </a:r>
            <a:r>
              <a:rPr lang="ru-RU" b="0" dirty="0"/>
              <a:t>О</a:t>
            </a:r>
            <a:r>
              <a:rPr b="0" dirty="0" err="1"/>
              <a:t>ргкомитета</a:t>
            </a:r>
            <a:r>
              <a:rPr b="0" dirty="0"/>
              <a:t> </a:t>
            </a:r>
            <a:r>
              <a:rPr b="0" dirty="0" err="1"/>
              <a:t>конкурса</a:t>
            </a:r>
            <a:endParaRPr b="0" dirty="0"/>
          </a:p>
        </p:txBody>
      </p:sp>
      <p:sp>
        <p:nvSpPr>
          <p:cNvPr id="270" name="Контроль получения заключений и координация действий участников"/>
          <p:cNvSpPr txBox="1"/>
          <p:nvPr/>
        </p:nvSpPr>
        <p:spPr>
          <a:xfrm>
            <a:off x="17226134" y="7975016"/>
            <a:ext cx="5529369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2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sz="2400" b="0" dirty="0" err="1"/>
              <a:t>Контроль</a:t>
            </a:r>
            <a:r>
              <a:rPr sz="2400" b="0" dirty="0"/>
              <a:t> </a:t>
            </a:r>
            <a:r>
              <a:rPr sz="2400" b="0" dirty="0" err="1"/>
              <a:t>получения</a:t>
            </a:r>
            <a:endParaRPr lang="ru-RU" sz="2400" b="0" dirty="0"/>
          </a:p>
          <a:p>
            <a:r>
              <a:rPr lang="ru-RU" sz="2400" b="0" dirty="0"/>
              <a:t>З</a:t>
            </a:r>
            <a:r>
              <a:rPr sz="2400" b="0" dirty="0" err="1"/>
              <a:t>аключений</a:t>
            </a:r>
            <a:r>
              <a:rPr lang="ru-RU" sz="2400" b="0" dirty="0"/>
              <a:t> </a:t>
            </a:r>
            <a:r>
              <a:rPr sz="2400" b="0" dirty="0"/>
              <a:t>и </a:t>
            </a:r>
            <a:r>
              <a:rPr sz="2400" b="0" dirty="0" err="1"/>
              <a:t>координация</a:t>
            </a:r>
            <a:r>
              <a:rPr sz="2400" b="0" dirty="0"/>
              <a:t> </a:t>
            </a:r>
            <a:r>
              <a:rPr sz="2400" b="0" dirty="0" err="1"/>
              <a:t>действий</a:t>
            </a:r>
            <a:r>
              <a:rPr sz="2400" b="0" dirty="0"/>
              <a:t> </a:t>
            </a:r>
            <a:r>
              <a:rPr sz="2400" b="0" dirty="0" err="1"/>
              <a:t>участников</a:t>
            </a:r>
            <a:endParaRPr sz="2400" b="0" dirty="0"/>
          </a:p>
        </p:txBody>
      </p:sp>
      <p:sp>
        <p:nvSpPr>
          <p:cNvPr id="271" name="Направление пакетов документов участникам инвестиционного процесса"/>
          <p:cNvSpPr txBox="1"/>
          <p:nvPr/>
        </p:nvSpPr>
        <p:spPr>
          <a:xfrm>
            <a:off x="17226132" y="5204563"/>
            <a:ext cx="517819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2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sz="2400" b="0" dirty="0" err="1"/>
              <a:t>Направление</a:t>
            </a:r>
            <a:r>
              <a:rPr sz="2400" b="0" dirty="0"/>
              <a:t> </a:t>
            </a:r>
            <a:r>
              <a:rPr sz="2400" b="0" dirty="0" err="1"/>
              <a:t>пакетов</a:t>
            </a:r>
            <a:r>
              <a:rPr sz="2400" b="0" dirty="0"/>
              <a:t> </a:t>
            </a:r>
            <a:r>
              <a:rPr sz="2400" b="0" dirty="0" err="1"/>
              <a:t>документов</a:t>
            </a:r>
            <a:r>
              <a:rPr sz="2400" b="0" dirty="0"/>
              <a:t> </a:t>
            </a:r>
            <a:r>
              <a:rPr sz="2400" b="0" dirty="0" err="1"/>
              <a:t>участникам</a:t>
            </a:r>
            <a:r>
              <a:rPr sz="2400" b="0" dirty="0"/>
              <a:t> </a:t>
            </a:r>
            <a:r>
              <a:rPr sz="2400" b="0" dirty="0" err="1"/>
              <a:t>инвестиционного</a:t>
            </a:r>
            <a:r>
              <a:rPr sz="2400" b="0" dirty="0"/>
              <a:t> </a:t>
            </a:r>
            <a:r>
              <a:rPr sz="2400" b="0" dirty="0" err="1"/>
              <a:t>процесса</a:t>
            </a:r>
            <a:endParaRPr sz="2400" b="0" dirty="0"/>
          </a:p>
        </p:txBody>
      </p:sp>
      <p:sp>
        <p:nvSpPr>
          <p:cNvPr id="272" name="Формирование единого стандартизированного пакета документов"/>
          <p:cNvSpPr txBox="1"/>
          <p:nvPr/>
        </p:nvSpPr>
        <p:spPr>
          <a:xfrm>
            <a:off x="745958" y="5175143"/>
            <a:ext cx="636823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sz="2400" b="0" dirty="0" err="1"/>
              <a:t>Формирование</a:t>
            </a:r>
            <a:r>
              <a:rPr sz="2400" b="0" dirty="0"/>
              <a:t> </a:t>
            </a:r>
            <a:r>
              <a:rPr sz="2400" b="0" dirty="0" err="1"/>
              <a:t>единого</a:t>
            </a:r>
            <a:r>
              <a:rPr sz="2400" b="0" dirty="0"/>
              <a:t> </a:t>
            </a:r>
            <a:r>
              <a:rPr sz="2400" b="0" dirty="0" err="1"/>
              <a:t>стандартизированного</a:t>
            </a:r>
            <a:r>
              <a:rPr sz="2400" b="0" dirty="0"/>
              <a:t> </a:t>
            </a:r>
            <a:r>
              <a:rPr sz="2400" b="0" dirty="0" err="1"/>
              <a:t>пакета</a:t>
            </a:r>
            <a:r>
              <a:rPr sz="2400" b="0" dirty="0"/>
              <a:t> </a:t>
            </a:r>
            <a:r>
              <a:rPr sz="2400" b="0" dirty="0" err="1"/>
              <a:t>документов</a:t>
            </a:r>
            <a:r>
              <a:rPr lang="ru-RU" sz="2400" b="0" dirty="0"/>
              <a:t> для банка, госоргана и института развития</a:t>
            </a:r>
            <a:endParaRPr sz="2400" b="0" dirty="0"/>
          </a:p>
        </p:txBody>
      </p:sp>
      <p:sp>
        <p:nvSpPr>
          <p:cNvPr id="273" name="Проработка структуры кредитной сделки с господдержкой / госучастием"/>
          <p:cNvSpPr txBox="1"/>
          <p:nvPr/>
        </p:nvSpPr>
        <p:spPr>
          <a:xfrm>
            <a:off x="1576245" y="7975016"/>
            <a:ext cx="553794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500">
                <a:solidFill>
                  <a:srgbClr val="2F2F2E"/>
                </a:solidFill>
                <a:latin typeface="DiariaPro-Medium"/>
                <a:ea typeface="DiariaPro-Medium"/>
                <a:cs typeface="DiariaPro-Medium"/>
                <a:sym typeface="DiariaPro-Medium"/>
              </a:defRPr>
            </a:lvl1pPr>
          </a:lstStyle>
          <a:p>
            <a:r>
              <a:rPr sz="2400" b="0" dirty="0" err="1"/>
              <a:t>Проработка</a:t>
            </a:r>
            <a:r>
              <a:rPr sz="2400" b="0" dirty="0"/>
              <a:t> </a:t>
            </a:r>
            <a:r>
              <a:rPr sz="2400" b="0" dirty="0" err="1"/>
              <a:t>структуры</a:t>
            </a:r>
            <a:r>
              <a:rPr sz="2400" b="0" dirty="0"/>
              <a:t> </a:t>
            </a:r>
            <a:r>
              <a:rPr sz="2400" b="0" dirty="0" err="1"/>
              <a:t>кредитной</a:t>
            </a:r>
            <a:r>
              <a:rPr sz="2400" b="0" dirty="0"/>
              <a:t> </a:t>
            </a:r>
            <a:r>
              <a:rPr sz="2400" b="0" dirty="0" err="1"/>
              <a:t>сделки</a:t>
            </a:r>
            <a:r>
              <a:rPr sz="2400" b="0" dirty="0"/>
              <a:t> </a:t>
            </a:r>
            <a:r>
              <a:rPr sz="2400" b="0" dirty="0" err="1"/>
              <a:t>с</a:t>
            </a:r>
            <a:r>
              <a:rPr sz="2400" b="0" dirty="0"/>
              <a:t> </a:t>
            </a:r>
            <a:r>
              <a:rPr sz="2400" b="0" dirty="0" err="1"/>
              <a:t>господдержкой</a:t>
            </a:r>
            <a:r>
              <a:rPr sz="2400" b="0" dirty="0"/>
              <a:t> / </a:t>
            </a:r>
            <a:r>
              <a:rPr sz="2400" b="0" dirty="0" err="1"/>
              <a:t>госучастием</a:t>
            </a:r>
            <a:endParaRPr sz="2400" b="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0F3D12-A5DF-9146-A66A-BC56CC69ABA7}"/>
              </a:ext>
            </a:extLst>
          </p:cNvPr>
          <p:cNvGrpSpPr/>
          <p:nvPr/>
        </p:nvGrpSpPr>
        <p:grpSpPr>
          <a:xfrm>
            <a:off x="7564040" y="7855596"/>
            <a:ext cx="1501579" cy="1668528"/>
            <a:chOff x="7877552" y="7702470"/>
            <a:chExt cx="1193285" cy="1325957"/>
          </a:xfrm>
        </p:grpSpPr>
        <p:grpSp>
          <p:nvGrpSpPr>
            <p:cNvPr id="276" name="Группа"/>
            <p:cNvGrpSpPr/>
            <p:nvPr/>
          </p:nvGrpSpPr>
          <p:grpSpPr>
            <a:xfrm>
              <a:off x="7877552" y="7702470"/>
              <a:ext cx="1193285" cy="1325957"/>
              <a:chOff x="0" y="0"/>
              <a:chExt cx="1193283" cy="1325955"/>
            </a:xfrm>
          </p:grpSpPr>
          <p:pic>
            <p:nvPicPr>
              <p:cNvPr id="274" name="Изображение" descr="Изображение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193284" cy="1325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5" name="Изображение" descr="Изображение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71" y="183980"/>
                <a:ext cx="862141" cy="957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77" name="003-honeycomb.png" descr="003-honeycomb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2894" y="8124148"/>
              <a:ext cx="482601" cy="48260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C3CF08A-7B4B-D143-8D9A-6EF983136416}"/>
              </a:ext>
            </a:extLst>
          </p:cNvPr>
          <p:cNvGrpSpPr/>
          <p:nvPr/>
        </p:nvGrpSpPr>
        <p:grpSpPr>
          <a:xfrm>
            <a:off x="15313164" y="4978136"/>
            <a:ext cx="1501579" cy="1668528"/>
            <a:chOff x="15313164" y="5467270"/>
            <a:chExt cx="1193285" cy="1325957"/>
          </a:xfrm>
        </p:grpSpPr>
        <p:grpSp>
          <p:nvGrpSpPr>
            <p:cNvPr id="283" name="Группа"/>
            <p:cNvGrpSpPr/>
            <p:nvPr/>
          </p:nvGrpSpPr>
          <p:grpSpPr>
            <a:xfrm>
              <a:off x="15313164" y="5467270"/>
              <a:ext cx="1193285" cy="1325957"/>
              <a:chOff x="0" y="0"/>
              <a:chExt cx="1193283" cy="1325955"/>
            </a:xfrm>
          </p:grpSpPr>
          <p:pic>
            <p:nvPicPr>
              <p:cNvPr id="281" name="Изображение" descr="Изображение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193284" cy="1325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2" name="Изображение" descr="Изображение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71" y="183980"/>
                <a:ext cx="862141" cy="957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84" name="004-clipboard.png" descr="004-clipboar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68507" y="5863548"/>
              <a:ext cx="482601" cy="48260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9B7587-298E-5C46-B97D-95F147B609AD}"/>
              </a:ext>
            </a:extLst>
          </p:cNvPr>
          <p:cNvGrpSpPr/>
          <p:nvPr/>
        </p:nvGrpSpPr>
        <p:grpSpPr>
          <a:xfrm>
            <a:off x="7564040" y="4978136"/>
            <a:ext cx="1501579" cy="1668528"/>
            <a:chOff x="7877552" y="5467270"/>
            <a:chExt cx="1193285" cy="1325957"/>
          </a:xfrm>
        </p:grpSpPr>
        <p:grpSp>
          <p:nvGrpSpPr>
            <p:cNvPr id="280" name="Группа"/>
            <p:cNvGrpSpPr/>
            <p:nvPr/>
          </p:nvGrpSpPr>
          <p:grpSpPr>
            <a:xfrm>
              <a:off x="7877552" y="5467270"/>
              <a:ext cx="1193285" cy="1325957"/>
              <a:chOff x="0" y="0"/>
              <a:chExt cx="1193283" cy="1325955"/>
            </a:xfrm>
          </p:grpSpPr>
          <p:pic>
            <p:nvPicPr>
              <p:cNvPr id="278" name="Изображение" descr="Изображение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193284" cy="1325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Изображение" descr="Изображение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71" y="183980"/>
                <a:ext cx="862141" cy="957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88" name="006-office-briefcase.png" descr="006-office-briefcas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2894" y="5888948"/>
              <a:ext cx="482601" cy="4826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89" name="Изображение" descr="Изображение"/>
          <p:cNvPicPr>
            <a:picLocks noChangeAspect="1"/>
          </p:cNvPicPr>
          <p:nvPr/>
        </p:nvPicPr>
        <p:blipFill>
          <a:blip r:embed="rId7"/>
          <a:srcRect l="23270"/>
          <a:stretch>
            <a:fillRect/>
          </a:stretch>
        </p:blipFill>
        <p:spPr>
          <a:xfrm>
            <a:off x="-15223974" y="-8964152"/>
            <a:ext cx="18709714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Изображение" descr="Изображение"/>
          <p:cNvPicPr>
            <a:picLocks noChangeAspect="1"/>
          </p:cNvPicPr>
          <p:nvPr/>
        </p:nvPicPr>
        <p:blipFill>
          <a:blip r:embed="rId7"/>
          <a:srcRect l="23270"/>
          <a:stretch>
            <a:fillRect/>
          </a:stretch>
        </p:blipFill>
        <p:spPr>
          <a:xfrm>
            <a:off x="-15223974" y="8682457"/>
            <a:ext cx="18709714" cy="127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3762" y="6625108"/>
            <a:ext cx="4196476" cy="1129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62C698E-A7C8-2941-966B-596CDE5B7CE1}"/>
              </a:ext>
            </a:extLst>
          </p:cNvPr>
          <p:cNvGrpSpPr/>
          <p:nvPr/>
        </p:nvGrpSpPr>
        <p:grpSpPr>
          <a:xfrm>
            <a:off x="15313164" y="7855596"/>
            <a:ext cx="1501579" cy="1668528"/>
            <a:chOff x="15313164" y="7702470"/>
            <a:chExt cx="1193285" cy="1325957"/>
          </a:xfrm>
        </p:grpSpPr>
        <p:grpSp>
          <p:nvGrpSpPr>
            <p:cNvPr id="287" name="Группа"/>
            <p:cNvGrpSpPr/>
            <p:nvPr/>
          </p:nvGrpSpPr>
          <p:grpSpPr>
            <a:xfrm>
              <a:off x="15313164" y="7702470"/>
              <a:ext cx="1193285" cy="1325957"/>
              <a:chOff x="0" y="0"/>
              <a:chExt cx="1193283" cy="1325955"/>
            </a:xfrm>
          </p:grpSpPr>
          <p:pic>
            <p:nvPicPr>
              <p:cNvPr id="285" name="Изображение" descr="Изображение"/>
              <p:cNvPicPr>
                <a:picLocks noChangeAspect="1"/>
              </p:cNvPicPr>
              <p:nvPr/>
            </p:nvPicPr>
            <p:blipFill>
              <a:blip r:embed="rId3">
                <a:alphaModFix amt="15000"/>
              </a:blip>
              <a:stretch>
                <a:fillRect/>
              </a:stretch>
            </p:blipFill>
            <p:spPr>
              <a:xfrm>
                <a:off x="0" y="0"/>
                <a:ext cx="1193284" cy="1325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" name="Изображение" descr="Изображение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71" y="183980"/>
                <a:ext cx="862141" cy="957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92" name="001-help.png" descr="001-help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68505" y="8124148"/>
              <a:ext cx="482601" cy="48260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690.22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410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20.2817" end="31861.64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87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69.691199999999" end="29096.1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276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window" descr="onewindow">
            <a:hlinkClick r:id="" action="ppaction://media"/>
            <a:extLst>
              <a:ext uri="{FF2B5EF4-FFF2-40B4-BE49-F238E27FC236}">
                <a16:creationId xmlns:a16="http://schemas.microsoft.com/office/drawing/2014/main" id="{B17CB02C-14D6-6C44-9421-A0321F57E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3.6941" end="25394.03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54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651</Words>
  <Application>Microsoft Macintosh PowerPoint</Application>
  <PresentationFormat>Произвольный</PresentationFormat>
  <Paragraphs>147</Paragraphs>
  <Slides>20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DiariaPro-Light</vt:lpstr>
      <vt:lpstr>DiariaPro-Medium</vt:lpstr>
      <vt:lpstr>Gill Sans</vt:lpstr>
      <vt:lpstr>Helvetica Neue</vt:lpstr>
      <vt:lpstr>Helvetica Neue Light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mundt</dc:creator>
  <cp:lastModifiedBy>Анна Качковенко</cp:lastModifiedBy>
  <cp:revision>30</cp:revision>
  <dcterms:modified xsi:type="dcterms:W3CDTF">2020-06-17T15:53:56Z</dcterms:modified>
</cp:coreProperties>
</file>